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1" r:id="rId2"/>
    <p:sldId id="264" r:id="rId3"/>
    <p:sldId id="265" r:id="rId4"/>
    <p:sldId id="290" r:id="rId5"/>
    <p:sldId id="267" r:id="rId6"/>
    <p:sldId id="285" r:id="rId7"/>
    <p:sldId id="286" r:id="rId8"/>
    <p:sldId id="266" r:id="rId9"/>
    <p:sldId id="278" r:id="rId10"/>
    <p:sldId id="279" r:id="rId11"/>
    <p:sldId id="291" r:id="rId12"/>
    <p:sldId id="295" r:id="rId13"/>
    <p:sldId id="296" r:id="rId14"/>
    <p:sldId id="292" r:id="rId15"/>
    <p:sldId id="294" r:id="rId16"/>
  </p:sldIdLst>
  <p:sldSz cx="9144000" cy="6858000" type="screen4x3"/>
  <p:notesSz cx="10020300" cy="6888163"/>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70">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714" autoAdjust="0"/>
  </p:normalViewPr>
  <p:slideViewPr>
    <p:cSldViewPr>
      <p:cViewPr varScale="1">
        <p:scale>
          <a:sx n="45" d="100"/>
          <a:sy n="45" d="100"/>
        </p:scale>
        <p:origin x="132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3" d="100"/>
          <a:sy n="93" d="100"/>
        </p:scale>
        <p:origin x="-1398" y="-108"/>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5 Rectángulo"/>
          <p:cNvSpPr/>
          <p:nvPr/>
        </p:nvSpPr>
        <p:spPr>
          <a:xfrm>
            <a:off x="4457789" y="189470"/>
            <a:ext cx="1104723" cy="433948"/>
          </a:xfrm>
          <a:prstGeom prst="rect">
            <a:avLst/>
          </a:prstGeom>
        </p:spPr>
        <p:style>
          <a:lnRef idx="0">
            <a:schemeClr val="accent5"/>
          </a:lnRef>
          <a:fillRef idx="3">
            <a:schemeClr val="accent5"/>
          </a:fillRef>
          <a:effectRef idx="3">
            <a:schemeClr val="accent5"/>
          </a:effectRef>
          <a:fontRef idx="minor">
            <a:schemeClr val="lt1"/>
          </a:fontRef>
        </p:style>
        <p:txBody>
          <a:bodyPr lIns="96616" tIns="48308" rIns="96616" bIns="48308" rtlCol="0" anchor="ctr"/>
          <a:lstStyle/>
          <a:p>
            <a:pPr algn="ctr"/>
            <a:r>
              <a:rPr lang="es-CL" dirty="0" smtClean="0"/>
              <a:t>PPT N°6</a:t>
            </a:r>
            <a:endParaRPr lang="es-CL" dirty="0"/>
          </a:p>
        </p:txBody>
      </p:sp>
    </p:spTree>
    <p:extLst>
      <p:ext uri="{BB962C8B-B14F-4D97-AF65-F5344CB8AC3E}">
        <p14:creationId xmlns:p14="http://schemas.microsoft.com/office/powerpoint/2010/main" val="426150782"/>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es-CL"/>
          </a:p>
        </p:txBody>
      </p:sp>
      <p:sp>
        <p:nvSpPr>
          <p:cNvPr id="3" name="2 Marcador de fecha"/>
          <p:cNvSpPr>
            <a:spLocks noGrp="1"/>
          </p:cNvSpPr>
          <p:nvPr>
            <p:ph type="dt" idx="1"/>
          </p:nvPr>
        </p:nvSpPr>
        <p:spPr>
          <a:xfrm>
            <a:off x="5675851" y="0"/>
            <a:ext cx="4342130" cy="344408"/>
          </a:xfrm>
          <a:prstGeom prst="rect">
            <a:avLst/>
          </a:prstGeom>
        </p:spPr>
        <p:txBody>
          <a:bodyPr vert="horz" lIns="96616" tIns="48308" rIns="96616" bIns="48308" rtlCol="0"/>
          <a:lstStyle>
            <a:lvl1pPr algn="r">
              <a:defRPr sz="1300"/>
            </a:lvl1pPr>
          </a:lstStyle>
          <a:p>
            <a:fld id="{72277193-4BAE-4CF6-B5B6-F0787B55702B}" type="datetimeFigureOut">
              <a:rPr lang="es-CL" smtClean="0"/>
              <a:pPr/>
              <a:t>06-06-2020</a:t>
            </a:fld>
            <a:endParaRPr lang="es-CL"/>
          </a:p>
        </p:txBody>
      </p:sp>
      <p:sp>
        <p:nvSpPr>
          <p:cNvPr id="4" name="3 Marcador de imagen de diapositiva"/>
          <p:cNvSpPr>
            <a:spLocks noGrp="1" noRot="1" noChangeAspect="1"/>
          </p:cNvSpPr>
          <p:nvPr>
            <p:ph type="sldImg" idx="2"/>
          </p:nvPr>
        </p:nvSpPr>
        <p:spPr>
          <a:xfrm>
            <a:off x="3287713" y="515938"/>
            <a:ext cx="3446462" cy="2584450"/>
          </a:xfrm>
          <a:prstGeom prst="rect">
            <a:avLst/>
          </a:prstGeom>
          <a:noFill/>
          <a:ln w="12700">
            <a:solidFill>
              <a:prstClr val="black"/>
            </a:solidFill>
          </a:ln>
        </p:spPr>
        <p:txBody>
          <a:bodyPr vert="horz" lIns="96616" tIns="48308" rIns="96616" bIns="48308" rtlCol="0" anchor="ctr"/>
          <a:lstStyle/>
          <a:p>
            <a:endParaRPr lang="es-CL"/>
          </a:p>
        </p:txBody>
      </p:sp>
      <p:sp>
        <p:nvSpPr>
          <p:cNvPr id="5" name="4 Marcador de notas"/>
          <p:cNvSpPr>
            <a:spLocks noGrp="1"/>
          </p:cNvSpPr>
          <p:nvPr>
            <p:ph type="body" sz="quarter" idx="3"/>
          </p:nvPr>
        </p:nvSpPr>
        <p:spPr>
          <a:xfrm>
            <a:off x="1002030" y="3271878"/>
            <a:ext cx="8016240" cy="3099673"/>
          </a:xfrm>
          <a:prstGeom prst="rect">
            <a:avLst/>
          </a:prstGeom>
        </p:spPr>
        <p:txBody>
          <a:bodyPr vert="horz" lIns="96616" tIns="48308" rIns="96616" bIns="4830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6542560"/>
            <a:ext cx="4342130" cy="344408"/>
          </a:xfrm>
          <a:prstGeom prst="rect">
            <a:avLst/>
          </a:prstGeom>
        </p:spPr>
        <p:txBody>
          <a:bodyPr vert="horz" lIns="96616" tIns="48308" rIns="96616" bIns="48308" rtlCol="0" anchor="b"/>
          <a:lstStyle>
            <a:lvl1pPr algn="l">
              <a:defRPr sz="1300"/>
            </a:lvl1pPr>
          </a:lstStyle>
          <a:p>
            <a:endParaRPr lang="es-CL"/>
          </a:p>
        </p:txBody>
      </p:sp>
      <p:sp>
        <p:nvSpPr>
          <p:cNvPr id="7" name="6 Marcador de número de diapositiva"/>
          <p:cNvSpPr>
            <a:spLocks noGrp="1"/>
          </p:cNvSpPr>
          <p:nvPr>
            <p:ph type="sldNum" sz="quarter" idx="5"/>
          </p:nvPr>
        </p:nvSpPr>
        <p:spPr>
          <a:xfrm>
            <a:off x="5675851" y="6542560"/>
            <a:ext cx="4342130" cy="344408"/>
          </a:xfrm>
          <a:prstGeom prst="rect">
            <a:avLst/>
          </a:prstGeom>
        </p:spPr>
        <p:txBody>
          <a:bodyPr vert="horz" lIns="96616" tIns="48308" rIns="96616" bIns="48308" rtlCol="0" anchor="b"/>
          <a:lstStyle>
            <a:lvl1pPr algn="r">
              <a:defRPr sz="1300"/>
            </a:lvl1pPr>
          </a:lstStyle>
          <a:p>
            <a:fld id="{7C6B913E-E32A-427B-AE13-850ADFC4408E}" type="slidenum">
              <a:rPr lang="es-CL" smtClean="0"/>
              <a:pPr/>
              <a:t>‹Nº›</a:t>
            </a:fld>
            <a:endParaRPr lang="es-CL"/>
          </a:p>
        </p:txBody>
      </p:sp>
    </p:spTree>
    <p:extLst>
      <p:ext uri="{BB962C8B-B14F-4D97-AF65-F5344CB8AC3E}">
        <p14:creationId xmlns:p14="http://schemas.microsoft.com/office/powerpoint/2010/main" val="3167014118"/>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5" name="4 Marcador de pie de página"/>
          <p:cNvSpPr>
            <a:spLocks noGrp="1"/>
          </p:cNvSpPr>
          <p:nvPr>
            <p:ph type="ftr" sz="quarter" idx="10"/>
          </p:nvPr>
        </p:nvSpPr>
        <p:spPr/>
        <p:txBody>
          <a:bodyPr/>
          <a:lstStyle/>
          <a:p>
            <a:endParaRPr lang="es-CL" dirty="0"/>
          </a:p>
        </p:txBody>
      </p:sp>
      <p:sp>
        <p:nvSpPr>
          <p:cNvPr id="6" name="5 Marcador de encabezado"/>
          <p:cNvSpPr>
            <a:spLocks noGrp="1"/>
          </p:cNvSpPr>
          <p:nvPr>
            <p:ph type="hdr" sz="quarter" idx="11"/>
          </p:nvPr>
        </p:nvSpPr>
        <p:spPr/>
        <p:txBody>
          <a:bodyPr/>
          <a:lstStyle/>
          <a:p>
            <a:endParaRPr lang="es-CL" dirty="0"/>
          </a:p>
        </p:txBody>
      </p:sp>
    </p:spTree>
    <p:extLst>
      <p:ext uri="{BB962C8B-B14F-4D97-AF65-F5344CB8AC3E}">
        <p14:creationId xmlns:p14="http://schemas.microsoft.com/office/powerpoint/2010/main" val="73722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201888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343035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274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encabezado"/>
          <p:cNvSpPr>
            <a:spLocks noGrp="1"/>
          </p:cNvSpPr>
          <p:nvPr>
            <p:ph type="hdr" sz="quarter" idx="10"/>
          </p:nvPr>
        </p:nvSpPr>
        <p:spPr/>
        <p:txBody>
          <a:bodyPr/>
          <a:lstStyle/>
          <a:p>
            <a:endParaRPr lang="es-CL"/>
          </a:p>
        </p:txBody>
      </p:sp>
      <p:sp>
        <p:nvSpPr>
          <p:cNvPr id="5" name="4 Marcador de pie de página"/>
          <p:cNvSpPr>
            <a:spLocks noGrp="1"/>
          </p:cNvSpPr>
          <p:nvPr>
            <p:ph type="ftr" sz="quarter" idx="11"/>
          </p:nvPr>
        </p:nvSpPr>
        <p:spPr/>
        <p:txBody>
          <a:bodyPr/>
          <a:lstStyle/>
          <a:p>
            <a:endParaRPr lang="es-CL"/>
          </a:p>
        </p:txBody>
      </p:sp>
    </p:spTree>
    <p:extLst>
      <p:ext uri="{BB962C8B-B14F-4D97-AF65-F5344CB8AC3E}">
        <p14:creationId xmlns:p14="http://schemas.microsoft.com/office/powerpoint/2010/main" val="118601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304003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279994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extLst>
      <p:ext uri="{BB962C8B-B14F-4D97-AF65-F5344CB8AC3E}">
        <p14:creationId xmlns:p14="http://schemas.microsoft.com/office/powerpoint/2010/main" val="306581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718345D4-2C5A-4CC5-BF5F-722DADBCD90D}" type="datetimeFigureOut">
              <a:rPr lang="es-CL"/>
              <a:pPr>
                <a:defRPr/>
              </a:pPr>
              <a:t>06-06-2020</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F9E2E2C0-34DB-4DA3-9D35-62706CC5E5AF}"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06FA159-06BF-424F-AC91-8BA261033802}" type="datetimeFigureOut">
              <a:rPr lang="es-CL"/>
              <a:pPr>
                <a:defRPr/>
              </a:pPr>
              <a:t>06-06-2020</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CD5D015-EE3F-4EBC-9DBA-912A8B5154C5}"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5A26C25B-630F-4B04-BC7C-7B0A93C417F0}" type="datetimeFigureOut">
              <a:rPr lang="es-CL"/>
              <a:pPr>
                <a:defRPr/>
              </a:pPr>
              <a:t>06-06-2020</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908147C6-0CDD-4309-B717-3514CAABAECA}"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DA5F739-BEB4-44F6-9670-756B87D72754}" type="datetimeFigureOut">
              <a:rPr lang="es-CL"/>
              <a:pPr>
                <a:defRPr/>
              </a:pPr>
              <a:t>06-06-2020</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0C7C09C3-50E2-4D60-A90A-8CD34EC5B819}"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242AD1B-1E7D-473B-8F9B-20D498A70869}" type="datetimeFigureOut">
              <a:rPr lang="es-CL"/>
              <a:pPr>
                <a:defRPr/>
              </a:pPr>
              <a:t>06-06-2020</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1C151BB-490C-4F2A-89F2-E0CA79AAE261}"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a:defRPr/>
            </a:lvl1pPr>
          </a:lstStyle>
          <a:p>
            <a:pPr>
              <a:defRPr/>
            </a:pPr>
            <a:fld id="{68196781-D0A2-4A93-9E6F-FDACC6300891}" type="datetimeFigureOut">
              <a:rPr lang="es-CL"/>
              <a:pPr>
                <a:defRPr/>
              </a:pPr>
              <a:t>06-06-2020</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385C1F5B-2F5F-4EB7-BC82-8CAAB4D4E936}"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a:defRPr/>
            </a:lvl1pPr>
          </a:lstStyle>
          <a:p>
            <a:pPr>
              <a:defRPr/>
            </a:pPr>
            <a:fld id="{4922322B-2939-494D-AC86-D5A3C4F9FEBB}" type="datetimeFigureOut">
              <a:rPr lang="es-CL"/>
              <a:pPr>
                <a:defRPr/>
              </a:pPr>
              <a:t>06-06-2020</a:t>
            </a:fld>
            <a:endParaRPr lang="es-CL"/>
          </a:p>
        </p:txBody>
      </p:sp>
      <p:sp>
        <p:nvSpPr>
          <p:cNvPr id="8" name="7 Marcador de pie de página"/>
          <p:cNvSpPr>
            <a:spLocks noGrp="1"/>
          </p:cNvSpPr>
          <p:nvPr>
            <p:ph type="ftr" sz="quarter" idx="11"/>
          </p:nvPr>
        </p:nvSpPr>
        <p:spPr/>
        <p:txBody>
          <a:bodyPr/>
          <a:lstStyle>
            <a:lvl1pPr>
              <a:defRPr/>
            </a:lvl1pPr>
          </a:lstStyle>
          <a:p>
            <a:pPr>
              <a:defRPr/>
            </a:pPr>
            <a:endParaRPr lang="es-CL"/>
          </a:p>
        </p:txBody>
      </p:sp>
      <p:sp>
        <p:nvSpPr>
          <p:cNvPr id="9" name="8 Marcador de número de diapositiva"/>
          <p:cNvSpPr>
            <a:spLocks noGrp="1"/>
          </p:cNvSpPr>
          <p:nvPr>
            <p:ph type="sldNum" sz="quarter" idx="12"/>
          </p:nvPr>
        </p:nvSpPr>
        <p:spPr/>
        <p:txBody>
          <a:bodyPr/>
          <a:lstStyle>
            <a:lvl1pPr>
              <a:defRPr/>
            </a:lvl1pPr>
          </a:lstStyle>
          <a:p>
            <a:pPr>
              <a:defRPr/>
            </a:pPr>
            <a:fld id="{CCE0B0F2-FE62-42BD-B0AA-56A137C072A9}"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a:defRPr/>
            </a:lvl1pPr>
          </a:lstStyle>
          <a:p>
            <a:pPr>
              <a:defRPr/>
            </a:pPr>
            <a:fld id="{33C4B92B-635A-4A71-B92F-D5A3C9AA7615}" type="datetimeFigureOut">
              <a:rPr lang="es-CL"/>
              <a:pPr>
                <a:defRPr/>
              </a:pPr>
              <a:t>06-06-2020</a:t>
            </a:fld>
            <a:endParaRPr lang="es-CL"/>
          </a:p>
        </p:txBody>
      </p:sp>
      <p:sp>
        <p:nvSpPr>
          <p:cNvPr id="4" name="3 Marcador de pie de página"/>
          <p:cNvSpPr>
            <a:spLocks noGrp="1"/>
          </p:cNvSpPr>
          <p:nvPr>
            <p:ph type="ftr" sz="quarter" idx="11"/>
          </p:nvPr>
        </p:nvSpPr>
        <p:spPr/>
        <p:txBody>
          <a:bodyPr/>
          <a:lstStyle>
            <a:lvl1pPr>
              <a:defRPr/>
            </a:lvl1pPr>
          </a:lstStyle>
          <a:p>
            <a:pPr>
              <a:defRPr/>
            </a:pPr>
            <a:endParaRPr lang="es-CL"/>
          </a:p>
        </p:txBody>
      </p:sp>
      <p:sp>
        <p:nvSpPr>
          <p:cNvPr id="5" name="4 Marcador de número de diapositiva"/>
          <p:cNvSpPr>
            <a:spLocks noGrp="1"/>
          </p:cNvSpPr>
          <p:nvPr>
            <p:ph type="sldNum" sz="quarter" idx="12"/>
          </p:nvPr>
        </p:nvSpPr>
        <p:spPr/>
        <p:txBody>
          <a:bodyPr/>
          <a:lstStyle>
            <a:lvl1pPr>
              <a:defRPr/>
            </a:lvl1pPr>
          </a:lstStyle>
          <a:p>
            <a:pPr>
              <a:defRPr/>
            </a:pPr>
            <a:fld id="{49DC3F88-9992-47EA-B85B-CC1FCC974AFE}"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6328BAC4-5431-4BC9-932F-88E1EAAE428B}" type="datetimeFigureOut">
              <a:rPr lang="es-CL"/>
              <a:pPr>
                <a:defRPr/>
              </a:pPr>
              <a:t>06-06-2020</a:t>
            </a:fld>
            <a:endParaRPr lang="es-CL"/>
          </a:p>
        </p:txBody>
      </p:sp>
      <p:sp>
        <p:nvSpPr>
          <p:cNvPr id="3" name="2 Marcador de pie de página"/>
          <p:cNvSpPr>
            <a:spLocks noGrp="1"/>
          </p:cNvSpPr>
          <p:nvPr>
            <p:ph type="ftr" sz="quarter" idx="11"/>
          </p:nvPr>
        </p:nvSpPr>
        <p:spPr/>
        <p:txBody>
          <a:bodyPr/>
          <a:lstStyle>
            <a:lvl1pPr>
              <a:defRPr/>
            </a:lvl1pPr>
          </a:lstStyle>
          <a:p>
            <a:pPr>
              <a:defRPr/>
            </a:pPr>
            <a:endParaRPr lang="es-CL"/>
          </a:p>
        </p:txBody>
      </p:sp>
      <p:sp>
        <p:nvSpPr>
          <p:cNvPr id="4" name="3 Marcador de número de diapositiva"/>
          <p:cNvSpPr>
            <a:spLocks noGrp="1"/>
          </p:cNvSpPr>
          <p:nvPr>
            <p:ph type="sldNum" sz="quarter" idx="12"/>
          </p:nvPr>
        </p:nvSpPr>
        <p:spPr/>
        <p:txBody>
          <a:bodyPr/>
          <a:lstStyle>
            <a:lvl1pPr>
              <a:defRPr/>
            </a:lvl1pPr>
          </a:lstStyle>
          <a:p>
            <a:pPr>
              <a:defRPr/>
            </a:pPr>
            <a:fld id="{7A2DFCF2-7D47-4073-9C1C-BD35C47337B0}"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FB2ECDC7-AE23-4AB4-AF9E-B710B4F641EF}" type="datetimeFigureOut">
              <a:rPr lang="es-CL"/>
              <a:pPr>
                <a:defRPr/>
              </a:pPr>
              <a:t>06-06-2020</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BE5AA897-4D23-4907-A3EB-7AAC96039403}"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B5E6FEEE-789C-4F8A-8CEE-1E718689D83E}" type="datetimeFigureOut">
              <a:rPr lang="es-CL"/>
              <a:pPr>
                <a:defRPr/>
              </a:pPr>
              <a:t>06-06-2020</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D0358F9D-7C9C-495C-A6FF-60552BEF5983}"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7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F4D0F9-7B93-4997-AEDA-B986A0DC740B}" type="datetimeFigureOut">
              <a:rPr lang="es-CL"/>
              <a:pPr>
                <a:defRPr/>
              </a:pPr>
              <a:t>06-06-2020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8B19DF-302D-4C92-9FBE-496697396DE3}"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589" y="1592218"/>
            <a:ext cx="9036496" cy="584775"/>
          </a:xfrm>
          <a:prstGeom prst="rect">
            <a:avLst/>
          </a:prstGeom>
          <a:noFill/>
        </p:spPr>
        <p:txBody>
          <a:bodyPr wrap="square" lIns="91440" tIns="45720" rIns="91440" bIns="45720">
            <a:spAutoFit/>
          </a:bodyPr>
          <a:lstStyle/>
          <a:p>
            <a:pPr algn="ctr"/>
            <a:r>
              <a:rPr lang="es-ES"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Crisis 1929</a:t>
            </a:r>
            <a:endParaRPr lang="es-ES"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9" name="8 Rectángulo"/>
          <p:cNvSpPr/>
          <p:nvPr/>
        </p:nvSpPr>
        <p:spPr>
          <a:xfrm>
            <a:off x="179512" y="2924944"/>
            <a:ext cx="871296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sz="3600" b="1" spc="50" dirty="0" smtClean="0">
                <a:ln w="11430"/>
                <a:latin typeface="Arial" panose="020B0604020202020204" pitchFamily="34" charset="0"/>
                <a:cs typeface="Arial" panose="020B0604020202020204" pitchFamily="34" charset="0"/>
              </a:rPr>
              <a:t>“Gran Depresión Económica”</a:t>
            </a:r>
            <a:endParaRPr lang="es-CL" sz="3600" b="1" spc="50" dirty="0">
              <a:ln w="1143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Flecha curvada hacia la derecha"/>
          <p:cNvSpPr/>
          <p:nvPr/>
        </p:nvSpPr>
        <p:spPr>
          <a:xfrm>
            <a:off x="179512" y="1628800"/>
            <a:ext cx="4248472" cy="2232248"/>
          </a:xfrm>
          <a:prstGeom prst="curvedRightArrow">
            <a:avLst>
              <a:gd name="adj1" fmla="val 7732"/>
              <a:gd name="adj2" fmla="val 14699"/>
              <a:gd name="adj3" fmla="val 25000"/>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CL">
              <a:solidFill>
                <a:schemeClr val="tx1"/>
              </a:solidFill>
            </a:endParaRPr>
          </a:p>
        </p:txBody>
      </p:sp>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14 Rectángulo redondeado"/>
          <p:cNvSpPr/>
          <p:nvPr/>
        </p:nvSpPr>
        <p:spPr>
          <a:xfrm>
            <a:off x="4355976" y="2060848"/>
            <a:ext cx="4464496" cy="3960440"/>
          </a:xfrm>
          <a:prstGeom prst="roundRect">
            <a:avLst/>
          </a:prstGeom>
          <a:solidFill>
            <a:schemeClr val="bg1">
              <a:lumMod val="95000"/>
            </a:schemeClr>
          </a:solidFill>
          <a:ln w="57150" cmpd="sng">
            <a:solidFill>
              <a:schemeClr val="accent1"/>
            </a:solidFill>
            <a:prstDash val="solid"/>
          </a:ln>
        </p:spPr>
        <p:style>
          <a:lnRef idx="2">
            <a:schemeClr val="accent4"/>
          </a:lnRef>
          <a:fillRef idx="1">
            <a:schemeClr val="lt1"/>
          </a:fillRef>
          <a:effectRef idx="0">
            <a:schemeClr val="accent4"/>
          </a:effectRef>
          <a:fontRef idx="minor">
            <a:schemeClr val="dk1"/>
          </a:fontRef>
        </p:style>
        <p:txBody>
          <a:bodyPr rtlCol="0" anchor="ctr"/>
          <a:lstStyle/>
          <a:p>
            <a:pPr algn="just">
              <a:buFont typeface="Wingdings" pitchFamily="2" charset="2"/>
              <a:buChar char="Ø"/>
            </a:pPr>
            <a:endParaRPr lang="es-CL" dirty="0" smtClean="0">
              <a:solidFill>
                <a:schemeClr val="tx2"/>
              </a:solidFill>
              <a:latin typeface="Berlin Sans FB" pitchFamily="34" charset="0"/>
              <a:cs typeface="AngsanaUPC" pitchFamily="18" charset="-34"/>
            </a:endParaRPr>
          </a:p>
          <a:p>
            <a:pPr algn="just">
              <a:buFont typeface="Wingdings" pitchFamily="2" charset="2"/>
              <a:buChar char="Ø"/>
            </a:pPr>
            <a:endParaRPr lang="es-CL" dirty="0" smtClean="0">
              <a:solidFill>
                <a:schemeClr val="tx2"/>
              </a:solidFill>
              <a:latin typeface="Berlin Sans FB" pitchFamily="34" charset="0"/>
              <a:cs typeface="AngsanaUPC" pitchFamily="18" charset="-34"/>
            </a:endParaRPr>
          </a:p>
          <a:p>
            <a:pPr algn="just">
              <a:buFont typeface="Wingdings" pitchFamily="2" charset="2"/>
              <a:buChar char="Ø"/>
            </a:pPr>
            <a:endParaRPr lang="es-CL"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Paro a nivel mundial.</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Desempleo.</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Aumento de la mortalidad.</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Emigración.</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Empobrecimiento.</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Aumento del alcoholismo y Delincuencia.</a:t>
            </a:r>
          </a:p>
          <a:p>
            <a:pPr algn="just">
              <a:buFont typeface="Wingdings" pitchFamily="2" charset="2"/>
              <a:buChar char="Ø"/>
            </a:pPr>
            <a:endParaRPr lang="es-CL" sz="2800" b="1" i="1" dirty="0" smtClean="0">
              <a:solidFill>
                <a:schemeClr val="accent6">
                  <a:lumMod val="50000"/>
                </a:schemeClr>
              </a:solidFill>
              <a:latin typeface="AngsanaUPC" pitchFamily="18" charset="-34"/>
              <a:cs typeface="AngsanaUPC" pitchFamily="18" charset="-34"/>
            </a:endParaRPr>
          </a:p>
          <a:p>
            <a:pPr algn="just"/>
            <a:endParaRPr lang="es-CL" sz="2800" b="1" i="1" dirty="0">
              <a:solidFill>
                <a:schemeClr val="accent6">
                  <a:lumMod val="50000"/>
                </a:schemeClr>
              </a:solidFill>
              <a:latin typeface="AngsanaUPC" pitchFamily="18" charset="-34"/>
              <a:cs typeface="AngsanaUPC" pitchFamily="18" charset="-34"/>
            </a:endParaRPr>
          </a:p>
        </p:txBody>
      </p:sp>
      <p:sp>
        <p:nvSpPr>
          <p:cNvPr id="17" name="16 Proceso alternativo"/>
          <p:cNvSpPr/>
          <p:nvPr/>
        </p:nvSpPr>
        <p:spPr>
          <a:xfrm>
            <a:off x="323528" y="5589240"/>
            <a:ext cx="3456384" cy="648072"/>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400" i="1" dirty="0" smtClean="0">
                <a:solidFill>
                  <a:schemeClr val="accent4">
                    <a:lumMod val="50000"/>
                  </a:schemeClr>
                </a:solidFill>
              </a:rPr>
              <a:t>Fotografía de Trabajadores chilenos cesantes</a:t>
            </a:r>
            <a:r>
              <a:rPr lang="es-CL" sz="1100" i="1" dirty="0" smtClean="0">
                <a:solidFill>
                  <a:schemeClr val="accent4">
                    <a:lumMod val="50000"/>
                  </a:schemeClr>
                </a:solidFill>
              </a:rPr>
              <a:t>.</a:t>
            </a:r>
            <a:endParaRPr lang="es-CL" sz="1100" i="1" dirty="0">
              <a:solidFill>
                <a:schemeClr val="accent4">
                  <a:lumMod val="50000"/>
                </a:schemeClr>
              </a:solidFill>
            </a:endParaRPr>
          </a:p>
        </p:txBody>
      </p:sp>
      <p:sp>
        <p:nvSpPr>
          <p:cNvPr id="11" name="10 Rectángulo redondeado"/>
          <p:cNvSpPr/>
          <p:nvPr/>
        </p:nvSpPr>
        <p:spPr>
          <a:xfrm>
            <a:off x="179512" y="1052736"/>
            <a:ext cx="7776864" cy="720080"/>
          </a:xfrm>
          <a:prstGeom prst="roundRect">
            <a:avLst/>
          </a:prstGeom>
          <a:gradFill>
            <a:gsLst>
              <a:gs pos="0">
                <a:schemeClr val="accent1">
                  <a:lumMod val="60000"/>
                  <a:lumOff val="40000"/>
                </a:schemeClr>
              </a:gs>
              <a:gs pos="35000">
                <a:schemeClr val="dk1">
                  <a:tint val="37000"/>
                  <a:satMod val="300000"/>
                </a:schemeClr>
              </a:gs>
              <a:gs pos="100000">
                <a:schemeClr val="dk1">
                  <a:tint val="15000"/>
                  <a:satMod val="350000"/>
                </a:schemeClr>
              </a:gs>
            </a:gsLst>
            <a:lin ang="16200000" scaled="1"/>
          </a:gradFill>
          <a:ln>
            <a:solidFill>
              <a:schemeClr val="accent5"/>
            </a:solidFill>
          </a:ln>
          <a:effectLst>
            <a:glow rad="101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CL" dirty="0"/>
          </a:p>
        </p:txBody>
      </p:sp>
      <p:sp>
        <p:nvSpPr>
          <p:cNvPr id="12" name="11 Rectángulo"/>
          <p:cNvSpPr/>
          <p:nvPr/>
        </p:nvSpPr>
        <p:spPr>
          <a:xfrm>
            <a:off x="251520" y="980729"/>
            <a:ext cx="7704856"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600" b="1" dirty="0" smtClean="0">
                <a:ln>
                  <a:prstDash val="solid"/>
                </a:ln>
                <a:solidFill>
                  <a:schemeClr val="tx2">
                    <a:lumMod val="50000"/>
                  </a:schemeClr>
                </a:solidFill>
                <a:effectLst>
                  <a:outerShdw blurRad="88000" dist="50800" dir="5040000" algn="tl">
                    <a:schemeClr val="accent4">
                      <a:tint val="80000"/>
                      <a:satMod val="250000"/>
                      <a:alpha val="45000"/>
                    </a:schemeClr>
                  </a:outerShdw>
                </a:effectLst>
              </a:rPr>
              <a:t>2- Sociales.</a:t>
            </a:r>
            <a:endParaRPr lang="es-ES" sz="3600" b="1" cap="none" spc="0" dirty="0">
              <a:ln>
                <a:prstDash val="solid"/>
              </a:ln>
              <a:solidFill>
                <a:schemeClr val="tx2">
                  <a:lumMod val="50000"/>
                </a:schemeClr>
              </a:solidFill>
              <a:effectLst>
                <a:outerShdw blurRad="88000" dist="50800" dir="5040000" algn="tl">
                  <a:schemeClr val="accent4">
                    <a:tint val="80000"/>
                    <a:satMod val="250000"/>
                    <a:alpha val="45000"/>
                  </a:schemeClr>
                </a:outerShdw>
              </a:effectLst>
            </a:endParaRPr>
          </a:p>
        </p:txBody>
      </p:sp>
      <p:pic>
        <p:nvPicPr>
          <p:cNvPr id="10" name="9 Imagen" descr="http://4.bp.blogspot.com/_gGgBffnAdnQ/TLSqTs3sSJI/AAAAAAAAAAY/j-t2pqZ4v2w/s320/breadline1929.jpg"/>
          <p:cNvPicPr/>
          <p:nvPr/>
        </p:nvPicPr>
        <p:blipFill>
          <a:blip r:embed="rId3" cstate="print"/>
          <a:srcRect/>
          <a:stretch>
            <a:fillRect/>
          </a:stretch>
        </p:blipFill>
        <p:spPr bwMode="auto">
          <a:xfrm>
            <a:off x="395536" y="2132856"/>
            <a:ext cx="3168352"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curvada hacia la derecha"/>
          <p:cNvSpPr/>
          <p:nvPr/>
        </p:nvSpPr>
        <p:spPr>
          <a:xfrm>
            <a:off x="179512" y="1628800"/>
            <a:ext cx="4248472" cy="2232248"/>
          </a:xfrm>
          <a:prstGeom prst="curvedRightArrow">
            <a:avLst>
              <a:gd name="adj1" fmla="val 7732"/>
              <a:gd name="adj2" fmla="val 14699"/>
              <a:gd name="adj3" fmla="val 25000"/>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CL">
              <a:solidFill>
                <a:schemeClr val="tx1"/>
              </a:solidFill>
            </a:endParaRPr>
          </a:p>
        </p:txBody>
      </p:sp>
      <p:sp>
        <p:nvSpPr>
          <p:cNvPr id="5" name="4 Rectángulo redondeado"/>
          <p:cNvSpPr/>
          <p:nvPr/>
        </p:nvSpPr>
        <p:spPr>
          <a:xfrm>
            <a:off x="179512" y="1052736"/>
            <a:ext cx="7776864" cy="720080"/>
          </a:xfrm>
          <a:prstGeom prst="roundRect">
            <a:avLst/>
          </a:prstGeom>
          <a:gradFill>
            <a:gsLst>
              <a:gs pos="0">
                <a:schemeClr val="accent1">
                  <a:lumMod val="60000"/>
                  <a:lumOff val="40000"/>
                </a:schemeClr>
              </a:gs>
              <a:gs pos="35000">
                <a:schemeClr val="dk1">
                  <a:tint val="37000"/>
                  <a:satMod val="300000"/>
                </a:schemeClr>
              </a:gs>
              <a:gs pos="100000">
                <a:schemeClr val="dk1">
                  <a:tint val="15000"/>
                  <a:satMod val="350000"/>
                </a:schemeClr>
              </a:gs>
            </a:gsLst>
            <a:lin ang="16200000" scaled="1"/>
          </a:gradFill>
          <a:ln>
            <a:solidFill>
              <a:schemeClr val="accent5"/>
            </a:solidFill>
          </a:ln>
          <a:effectLst>
            <a:glow rad="101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CL" dirty="0"/>
          </a:p>
        </p:txBody>
      </p:sp>
      <p:sp>
        <p:nvSpPr>
          <p:cNvPr id="7" name="6 Rectángulo redondeado"/>
          <p:cNvSpPr/>
          <p:nvPr/>
        </p:nvSpPr>
        <p:spPr>
          <a:xfrm>
            <a:off x="4427984" y="2204864"/>
            <a:ext cx="4464496" cy="3744416"/>
          </a:xfrm>
          <a:prstGeom prst="roundRect">
            <a:avLst/>
          </a:prstGeom>
          <a:solidFill>
            <a:schemeClr val="bg1">
              <a:lumMod val="95000"/>
            </a:schemeClr>
          </a:solidFill>
          <a:ln w="57150" cmpd="sng">
            <a:solidFill>
              <a:schemeClr val="accent1"/>
            </a:solidFill>
            <a:prstDash val="solid"/>
          </a:ln>
        </p:spPr>
        <p:style>
          <a:lnRef idx="2">
            <a:schemeClr val="accent4"/>
          </a:lnRef>
          <a:fillRef idx="1">
            <a:schemeClr val="lt1"/>
          </a:fillRef>
          <a:effectRef idx="0">
            <a:schemeClr val="accent4"/>
          </a:effectRef>
          <a:fontRef idx="minor">
            <a:schemeClr val="dk1"/>
          </a:fontRef>
        </p:style>
        <p:txBody>
          <a:bodyPr rtlCol="0" anchor="ctr"/>
          <a:lstStyle/>
          <a:p>
            <a:r>
              <a:rPr lang="es-CL" sz="2800" b="1" i="1" dirty="0" smtClean="0">
                <a:solidFill>
                  <a:schemeClr val="accent6">
                    <a:lumMod val="50000"/>
                  </a:schemeClr>
                </a:solidFill>
                <a:latin typeface="AngsanaUPC" pitchFamily="18" charset="-34"/>
                <a:cs typeface="AngsanaUPC" pitchFamily="18" charset="-34"/>
              </a:rPr>
              <a:t> </a:t>
            </a:r>
          </a:p>
          <a:p>
            <a:pPr>
              <a:buFont typeface="Wingdings" pitchFamily="2" charset="2"/>
              <a:buChar char="Ø"/>
            </a:pPr>
            <a:endParaRPr lang="es-CL" sz="2800" b="1" i="1" dirty="0" smtClean="0">
              <a:solidFill>
                <a:schemeClr val="accent6">
                  <a:lumMod val="50000"/>
                </a:schemeClr>
              </a:solidFill>
              <a:latin typeface="AngsanaUPC" pitchFamily="18" charset="-34"/>
              <a:cs typeface="AngsanaUPC" pitchFamily="18" charset="-34"/>
            </a:endParaRPr>
          </a:p>
          <a:p>
            <a:pPr>
              <a:buFont typeface="Wingdings" pitchFamily="2" charset="2"/>
              <a:buChar char="Ø"/>
            </a:pPr>
            <a:endParaRPr lang="es-CL" sz="2800" b="1" i="1" dirty="0" smtClean="0">
              <a:solidFill>
                <a:schemeClr val="accent6">
                  <a:lumMod val="50000"/>
                </a:schemeClr>
              </a:solidFill>
              <a:latin typeface="AngsanaUPC" pitchFamily="18" charset="-34"/>
              <a:cs typeface="AngsanaUPC" pitchFamily="18" charset="-34"/>
            </a:endParaRPr>
          </a:p>
          <a:p>
            <a:pPr>
              <a:buFont typeface="Wingdings" pitchFamily="2" charset="2"/>
              <a:buChar char="Ø"/>
            </a:pPr>
            <a:endParaRPr lang="es-CL" sz="2800" b="1" i="1" dirty="0" smtClean="0">
              <a:solidFill>
                <a:schemeClr val="accent6">
                  <a:lumMod val="50000"/>
                </a:schemeClr>
              </a:solidFill>
              <a:latin typeface="AngsanaUPC" pitchFamily="18" charset="-34"/>
              <a:cs typeface="AngsanaUPC" pitchFamily="18" charset="-34"/>
            </a:endParaRPr>
          </a:p>
          <a:p>
            <a:pPr>
              <a:buFont typeface="Wingdings" pitchFamily="2" charset="2"/>
              <a:buChar char="Ø"/>
            </a:pPr>
            <a:endParaRPr lang="es-CL" sz="2800" b="1" i="1" dirty="0" smtClean="0">
              <a:solidFill>
                <a:schemeClr val="accent6">
                  <a:lumMod val="50000"/>
                </a:schemeClr>
              </a:solidFill>
              <a:latin typeface="AngsanaUPC" pitchFamily="18" charset="-34"/>
              <a:cs typeface="AngsanaUPC" pitchFamily="18" charset="-34"/>
            </a:endParaRPr>
          </a:p>
          <a:p>
            <a:pPr>
              <a:buFont typeface="Wingdings" pitchFamily="2" charset="2"/>
              <a:buChar char="Ø"/>
            </a:pPr>
            <a:r>
              <a:rPr lang="es-CL" sz="2000" dirty="0" smtClean="0">
                <a:solidFill>
                  <a:schemeClr val="tx2"/>
                </a:solidFill>
                <a:latin typeface="Berlin Sans FB" pitchFamily="34" charset="0"/>
                <a:cs typeface="AngsanaUPC" pitchFamily="18" charset="-34"/>
              </a:rPr>
              <a:t>Gran depresión afectó a gobiernos de la mayoría de los países por no saber que hacer frente al problema.</a:t>
            </a:r>
          </a:p>
          <a:p>
            <a:pPr>
              <a:buFont typeface="Wingdings" pitchFamily="2" charset="2"/>
              <a:buChar char="Ø"/>
            </a:pPr>
            <a:endParaRPr lang="es-CL" sz="2000" dirty="0" smtClean="0">
              <a:solidFill>
                <a:schemeClr val="tx2"/>
              </a:solidFill>
              <a:latin typeface="Berlin Sans FB" pitchFamily="34" charset="0"/>
              <a:cs typeface="AngsanaUPC" pitchFamily="18" charset="-34"/>
            </a:endParaRPr>
          </a:p>
          <a:p>
            <a:pPr>
              <a:buFont typeface="Wingdings" pitchFamily="2" charset="2"/>
              <a:buChar char="Ø"/>
            </a:pPr>
            <a:r>
              <a:rPr lang="es-CL" sz="2000" dirty="0" smtClean="0">
                <a:solidFill>
                  <a:schemeClr val="tx2"/>
                </a:solidFill>
                <a:latin typeface="Berlin Sans FB" pitchFamily="34" charset="0"/>
                <a:cs typeface="AngsanaUPC" pitchFamily="18" charset="-34"/>
              </a:rPr>
              <a:t>Aumento de ideologías :</a:t>
            </a:r>
          </a:p>
          <a:p>
            <a:pPr lvl="1">
              <a:buFont typeface="Arial" pitchFamily="34" charset="0"/>
              <a:buChar char="•"/>
            </a:pPr>
            <a:r>
              <a:rPr lang="es-CL" sz="2000" dirty="0" smtClean="0">
                <a:solidFill>
                  <a:schemeClr val="tx2"/>
                </a:solidFill>
                <a:latin typeface="Berlin Sans FB" pitchFamily="34" charset="0"/>
                <a:cs typeface="AngsanaUPC" pitchFamily="18" charset="-34"/>
              </a:rPr>
              <a:t>nacionalistas </a:t>
            </a:r>
          </a:p>
          <a:p>
            <a:pPr lvl="1">
              <a:buFont typeface="Arial" pitchFamily="34" charset="0"/>
              <a:buChar char="•"/>
            </a:pPr>
            <a:r>
              <a:rPr lang="es-CL" sz="2000" dirty="0" smtClean="0">
                <a:solidFill>
                  <a:schemeClr val="tx2"/>
                </a:solidFill>
                <a:latin typeface="Berlin Sans FB" pitchFamily="34" charset="0"/>
                <a:cs typeface="AngsanaUPC" pitchFamily="18" charset="-34"/>
              </a:rPr>
              <a:t>totalitarias.</a:t>
            </a:r>
          </a:p>
          <a:p>
            <a:pPr lvl="1">
              <a:buFont typeface="Arial" pitchFamily="34" charset="0"/>
              <a:buChar char="•"/>
            </a:pPr>
            <a:endParaRPr lang="es-CL" sz="2800" b="1" i="1" dirty="0" smtClean="0">
              <a:solidFill>
                <a:schemeClr val="accent6">
                  <a:lumMod val="50000"/>
                </a:schemeClr>
              </a:solidFill>
              <a:latin typeface="AngsanaUPC" pitchFamily="18" charset="-34"/>
              <a:cs typeface="AngsanaUPC" pitchFamily="18" charset="-34"/>
            </a:endParaRPr>
          </a:p>
          <a:p>
            <a:pPr lvl="1" algn="just"/>
            <a:endParaRPr lang="es-CL" sz="2800" b="1" i="1" dirty="0" smtClean="0">
              <a:solidFill>
                <a:schemeClr val="accent6">
                  <a:lumMod val="50000"/>
                </a:schemeClr>
              </a:solidFill>
              <a:latin typeface="AngsanaUPC" pitchFamily="18" charset="-34"/>
              <a:cs typeface="AngsanaUPC" pitchFamily="18" charset="-34"/>
            </a:endParaRPr>
          </a:p>
          <a:p>
            <a:pPr lvl="1">
              <a:buFont typeface="Arial" pitchFamily="34" charset="0"/>
              <a:buChar char="•"/>
            </a:pPr>
            <a:endParaRPr lang="es-CL" sz="2800" b="1" i="1" dirty="0" smtClean="0">
              <a:solidFill>
                <a:schemeClr val="accent6">
                  <a:lumMod val="50000"/>
                </a:schemeClr>
              </a:solidFill>
              <a:latin typeface="AngsanaUPC" pitchFamily="18" charset="-34"/>
              <a:cs typeface="AngsanaUPC" pitchFamily="18" charset="-34"/>
            </a:endParaRPr>
          </a:p>
          <a:p>
            <a:pPr lvl="1"/>
            <a:endParaRPr lang="es-CL" sz="2800" b="1" i="1" dirty="0" smtClean="0">
              <a:solidFill>
                <a:schemeClr val="accent6">
                  <a:lumMod val="50000"/>
                </a:schemeClr>
              </a:solidFill>
              <a:latin typeface="AngsanaUPC" pitchFamily="18" charset="-34"/>
              <a:cs typeface="AngsanaUPC" pitchFamily="18" charset="-34"/>
            </a:endParaRPr>
          </a:p>
          <a:p>
            <a:pPr>
              <a:buFont typeface="Wingdings" pitchFamily="2" charset="2"/>
              <a:buChar char="Ø"/>
            </a:pPr>
            <a:endParaRPr lang="es-CL" sz="2800" b="1" i="1" dirty="0">
              <a:solidFill>
                <a:schemeClr val="accent6">
                  <a:lumMod val="50000"/>
                </a:schemeClr>
              </a:solidFill>
              <a:latin typeface="AngsanaUPC" pitchFamily="18" charset="-34"/>
              <a:cs typeface="AngsanaUPC" pitchFamily="18" charset="-34"/>
            </a:endParaRPr>
          </a:p>
        </p:txBody>
      </p:sp>
      <p:sp>
        <p:nvSpPr>
          <p:cNvPr id="8" name="7 Rectángulo"/>
          <p:cNvSpPr/>
          <p:nvPr/>
        </p:nvSpPr>
        <p:spPr>
          <a:xfrm>
            <a:off x="251520" y="1052736"/>
            <a:ext cx="7704856" cy="646331"/>
          </a:xfrm>
          <a:prstGeom prst="rect">
            <a:avLst/>
          </a:prstGeom>
          <a:noFill/>
          <a:effectLst>
            <a:glow rad="228600">
              <a:schemeClr val="accent5">
                <a:satMod val="175000"/>
                <a:alpha val="40000"/>
              </a:schemeClr>
            </a:glow>
          </a:effectLst>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600" b="1" dirty="0" smtClean="0">
                <a:ln>
                  <a:prstDash val="solid"/>
                </a:ln>
                <a:solidFill>
                  <a:schemeClr val="tx2">
                    <a:lumMod val="50000"/>
                  </a:schemeClr>
                </a:solidFill>
                <a:effectLst>
                  <a:outerShdw blurRad="88000" dist="50800" dir="5040000" algn="tl">
                    <a:schemeClr val="accent4">
                      <a:tint val="80000"/>
                      <a:satMod val="250000"/>
                      <a:alpha val="45000"/>
                    </a:schemeClr>
                  </a:outerShdw>
                </a:effectLst>
              </a:rPr>
              <a:t>3- Políticas.</a:t>
            </a:r>
            <a:endParaRPr lang="es-ES" sz="3600" b="1" cap="none" spc="0" dirty="0">
              <a:ln>
                <a:prstDash val="solid"/>
              </a:ln>
              <a:solidFill>
                <a:schemeClr val="tx2">
                  <a:lumMod val="50000"/>
                </a:schemeClr>
              </a:solidFill>
              <a:effectLst>
                <a:outerShdw blurRad="88000" dist="50800" dir="5040000" algn="tl">
                  <a:schemeClr val="accent4">
                    <a:tint val="80000"/>
                    <a:satMod val="250000"/>
                    <a:alpha val="45000"/>
                  </a:schemeClr>
                </a:outerShdw>
              </a:effectLst>
            </a:endParaRPr>
          </a:p>
        </p:txBody>
      </p:sp>
      <p:pic>
        <p:nvPicPr>
          <p:cNvPr id="7170" name="Picture 2" descr="http://lh5.ggpht.com/_6uDw_nZc0uc/R4KppF82E8I/AAAAAAAAAr0/2BRiNhGVZQM/DSC01693.JPG"/>
          <p:cNvPicPr>
            <a:picLocks noChangeAspect="1" noChangeArrowheads="1"/>
          </p:cNvPicPr>
          <p:nvPr/>
        </p:nvPicPr>
        <p:blipFill>
          <a:blip r:embed="rId2" cstate="print"/>
          <a:srcRect/>
          <a:stretch>
            <a:fillRect/>
          </a:stretch>
        </p:blipFill>
        <p:spPr bwMode="auto">
          <a:xfrm>
            <a:off x="395536" y="2780206"/>
            <a:ext cx="3301063" cy="2521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Proceso alternativo"/>
          <p:cNvSpPr/>
          <p:nvPr/>
        </p:nvSpPr>
        <p:spPr>
          <a:xfrm>
            <a:off x="251520" y="5373216"/>
            <a:ext cx="3456384" cy="648072"/>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400" i="1" dirty="0" smtClean="0">
                <a:solidFill>
                  <a:schemeClr val="accent4">
                    <a:lumMod val="50000"/>
                  </a:schemeClr>
                </a:solidFill>
              </a:rPr>
              <a:t>Imagen de Nacionalistas alemanes.</a:t>
            </a:r>
            <a:endParaRPr lang="es-CL" sz="1100" i="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9512" y="980728"/>
            <a:ext cx="8784976" cy="792088"/>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r>
              <a:rPr lang="es-CL" sz="2800" dirty="0" smtClean="0">
                <a:latin typeface="Berlin Sans FB" pitchFamily="34" charset="0"/>
              </a:rPr>
              <a:t>      Recuperación Económica: Modelo de </a:t>
            </a:r>
            <a:r>
              <a:rPr lang="es-CL" sz="2800" dirty="0" err="1" smtClean="0">
                <a:latin typeface="Berlin Sans FB" pitchFamily="34" charset="0"/>
              </a:rPr>
              <a:t>Keynes</a:t>
            </a:r>
            <a:r>
              <a:rPr lang="es-CL" sz="2800" dirty="0" smtClean="0">
                <a:latin typeface="Berlin Sans FB" pitchFamily="34" charset="0"/>
              </a:rPr>
              <a:t> </a:t>
            </a:r>
            <a:endParaRPr lang="es-CL" sz="2800" dirty="0">
              <a:latin typeface="Berlin Sans FB"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323528" y="1916832"/>
            <a:ext cx="8568952" cy="4404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11 Rectángulo"/>
          <p:cNvSpPr/>
          <p:nvPr/>
        </p:nvSpPr>
        <p:spPr>
          <a:xfrm>
            <a:off x="179512" y="5877272"/>
            <a:ext cx="2736304" cy="4320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endParaRPr lang="es-CL" sz="1050" dirty="0" smtClean="0"/>
          </a:p>
          <a:p>
            <a:pPr algn="r"/>
            <a:r>
              <a:rPr lang="es-CL" sz="1050" dirty="0" smtClean="0"/>
              <a:t>Fuente: Historia del Mundo Contemporáneo, pág. 168</a:t>
            </a:r>
          </a:p>
          <a:p>
            <a:pPr algn="just"/>
            <a:endParaRPr lang="es-CL"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9512" y="980728"/>
            <a:ext cx="8784976" cy="792088"/>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r>
              <a:rPr lang="es-CL" sz="2400" dirty="0" smtClean="0">
                <a:latin typeface="Berlin Sans FB" pitchFamily="34" charset="0"/>
              </a:rPr>
              <a:t>      Recuperación Económica: Modelo New </a:t>
            </a:r>
            <a:r>
              <a:rPr lang="es-CL" sz="2400" dirty="0" err="1" smtClean="0">
                <a:latin typeface="Berlin Sans FB" pitchFamily="34" charset="0"/>
              </a:rPr>
              <a:t>Deal</a:t>
            </a:r>
            <a:r>
              <a:rPr lang="es-CL" sz="2400" dirty="0" smtClean="0">
                <a:latin typeface="Berlin Sans FB" pitchFamily="34" charset="0"/>
              </a:rPr>
              <a:t> o Nuevo Trato </a:t>
            </a:r>
            <a:endParaRPr lang="es-CL" sz="2400" dirty="0">
              <a:latin typeface="Berlin Sans FB"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2627784" y="1772816"/>
            <a:ext cx="4464496" cy="4550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179512" y="5877272"/>
            <a:ext cx="2736304" cy="4320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endParaRPr lang="es-CL" sz="1050" dirty="0" smtClean="0"/>
          </a:p>
          <a:p>
            <a:pPr algn="r"/>
            <a:r>
              <a:rPr lang="es-CL" sz="1050" dirty="0" smtClean="0"/>
              <a:t>Fuente: Historia del Mundo Contemporáneo, pág. 169</a:t>
            </a:r>
          </a:p>
          <a:p>
            <a:pPr algn="just"/>
            <a:endParaRPr lang="es-CL"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08720"/>
            <a:ext cx="868859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¡Observa las Imágenes......</a:t>
            </a:r>
            <a:endParaRPr lang="es-ES" sz="4800" b="1" i="1" cap="none" spc="50" dirty="0">
              <a:ln w="11430"/>
              <a:solidFill>
                <a:schemeClr val="tx2"/>
              </a:solidFill>
              <a:effectLst>
                <a:outerShdw blurRad="76200" dist="50800" dir="5400000" algn="tl" rotWithShape="0">
                  <a:srgbClr val="000000">
                    <a:alpha val="65000"/>
                  </a:srgbClr>
                </a:outerShdw>
              </a:effectLst>
              <a:latin typeface="Comic Sans MS" pitchFamily="66" charset="0"/>
            </a:endParaRPr>
          </a:p>
        </p:txBody>
      </p:sp>
      <p:pic>
        <p:nvPicPr>
          <p:cNvPr id="6" name="5 Imagen" descr="http://bkvaluemeal.files.wordpress.com/2010/01/dorothea-lange.jpg?w=338&amp;h=400"/>
          <p:cNvPicPr/>
          <p:nvPr/>
        </p:nvPicPr>
        <p:blipFill>
          <a:blip r:embed="rId2" cstate="print"/>
          <a:srcRect/>
          <a:stretch>
            <a:fillRect/>
          </a:stretch>
        </p:blipFill>
        <p:spPr bwMode="auto">
          <a:xfrm>
            <a:off x="267622" y="1844824"/>
            <a:ext cx="3728314" cy="367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descr="http://www.educatrachos.hn/joomla/articuloweb/fotografiadocumentohistorico/img/f4.jpg"/>
          <p:cNvPicPr/>
          <p:nvPr/>
        </p:nvPicPr>
        <p:blipFill>
          <a:blip r:embed="rId3" cstate="print"/>
          <a:srcRect/>
          <a:stretch>
            <a:fillRect/>
          </a:stretch>
        </p:blipFill>
        <p:spPr bwMode="auto">
          <a:xfrm>
            <a:off x="4860032" y="1844824"/>
            <a:ext cx="3888432" cy="367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Proceso alternativo"/>
          <p:cNvSpPr/>
          <p:nvPr/>
        </p:nvSpPr>
        <p:spPr>
          <a:xfrm>
            <a:off x="4788024" y="5517232"/>
            <a:ext cx="3960440" cy="79208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r>
              <a:rPr lang="es-CL" sz="1100" b="1" dirty="0" smtClean="0"/>
              <a:t>Tomando un baño, </a:t>
            </a:r>
            <a:r>
              <a:rPr lang="es-CL" sz="1100" b="1" dirty="0" err="1" smtClean="0"/>
              <a:t>Rusell</a:t>
            </a:r>
            <a:r>
              <a:rPr lang="es-CL" sz="1100" b="1" dirty="0" smtClean="0"/>
              <a:t> Lee(1939)</a:t>
            </a:r>
            <a:endParaRPr lang="es-CL" sz="1100" dirty="0" smtClean="0"/>
          </a:p>
          <a:p>
            <a:r>
              <a:rPr lang="es-CL" sz="1100" dirty="0" smtClean="0"/>
              <a:t>Dos niños bañándose en una</a:t>
            </a:r>
          </a:p>
          <a:p>
            <a:r>
              <a:rPr lang="es-CL" sz="1100" dirty="0" smtClean="0"/>
              <a:t> barraca agrícola de Oklahoma, Lee se convirtió en un referente entre los fotógrafos de la FSA</a:t>
            </a:r>
          </a:p>
        </p:txBody>
      </p:sp>
      <p:sp>
        <p:nvSpPr>
          <p:cNvPr id="9" name="8 Proceso alternativo"/>
          <p:cNvSpPr/>
          <p:nvPr/>
        </p:nvSpPr>
        <p:spPr>
          <a:xfrm>
            <a:off x="251520" y="5517232"/>
            <a:ext cx="3816424" cy="79208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r>
              <a:rPr lang="es-CL" sz="1100" b="1" dirty="0" smtClean="0"/>
              <a:t>Retrato de un hombre aguardando su turno en San Francisco Dorothea </a:t>
            </a:r>
            <a:r>
              <a:rPr lang="es-CL" sz="1100" b="1" dirty="0" err="1" smtClean="0"/>
              <a:t>Lange</a:t>
            </a:r>
            <a:r>
              <a:rPr lang="es-CL" sz="1100" b="1" dirty="0" smtClean="0"/>
              <a:t> (1933).</a:t>
            </a:r>
            <a:endParaRPr lang="es-CL" sz="1100" dirty="0" smtClean="0"/>
          </a:p>
          <a:p>
            <a:r>
              <a:rPr lang="es-CL" sz="1100" dirty="0" smtClean="0"/>
              <a:t>Las colas para conseguir comida se convirtieron en una imagen habitual.</a:t>
            </a:r>
          </a:p>
        </p:txBody>
      </p:sp>
      <p:sp>
        <p:nvSpPr>
          <p:cNvPr id="11" name="10 Rectángulo"/>
          <p:cNvSpPr/>
          <p:nvPr/>
        </p:nvSpPr>
        <p:spPr>
          <a:xfrm>
            <a:off x="3707904" y="1700808"/>
            <a:ext cx="43204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1</a:t>
            </a:r>
            <a:endParaRPr lang="es-CL" dirty="0"/>
          </a:p>
        </p:txBody>
      </p:sp>
      <p:sp>
        <p:nvSpPr>
          <p:cNvPr id="12" name="11 Rectángulo"/>
          <p:cNvSpPr/>
          <p:nvPr/>
        </p:nvSpPr>
        <p:spPr>
          <a:xfrm>
            <a:off x="8460432" y="1628800"/>
            <a:ext cx="43204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2</a:t>
            </a:r>
            <a:endParaRPr lang="es-C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08720"/>
            <a:ext cx="868859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¡Observa las Imágenes......</a:t>
            </a:r>
            <a:endParaRPr lang="es-ES" sz="4800" b="1" i="1" cap="none" spc="50" dirty="0">
              <a:ln w="11430"/>
              <a:solidFill>
                <a:schemeClr val="tx2"/>
              </a:solidFill>
              <a:effectLst>
                <a:outerShdw blurRad="76200" dist="50800" dir="5400000" algn="tl" rotWithShape="0">
                  <a:srgbClr val="000000">
                    <a:alpha val="65000"/>
                  </a:srgbClr>
                </a:outerShdw>
              </a:effectLst>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323528" y="1844824"/>
            <a:ext cx="3597275" cy="2640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5076056" y="1916832"/>
            <a:ext cx="3384376" cy="2550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10 Rectángulo"/>
          <p:cNvSpPr/>
          <p:nvPr/>
        </p:nvSpPr>
        <p:spPr>
          <a:xfrm>
            <a:off x="3563888" y="1772816"/>
            <a:ext cx="43204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3</a:t>
            </a:r>
            <a:endParaRPr lang="es-CL" dirty="0"/>
          </a:p>
        </p:txBody>
      </p:sp>
      <p:sp>
        <p:nvSpPr>
          <p:cNvPr id="13" name="12 Rectángulo"/>
          <p:cNvSpPr/>
          <p:nvPr/>
        </p:nvSpPr>
        <p:spPr>
          <a:xfrm>
            <a:off x="8316416" y="1628800"/>
            <a:ext cx="432048"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4</a:t>
            </a:r>
            <a:endParaRPr lang="es-CL" dirty="0"/>
          </a:p>
        </p:txBody>
      </p:sp>
      <p:sp>
        <p:nvSpPr>
          <p:cNvPr id="14" name="13 Rectángulo"/>
          <p:cNvSpPr/>
          <p:nvPr/>
        </p:nvSpPr>
        <p:spPr>
          <a:xfrm>
            <a:off x="395536" y="4725144"/>
            <a:ext cx="3600400"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CL" sz="1200" dirty="0" err="1" smtClean="0"/>
              <a:t>Hooverville</a:t>
            </a:r>
            <a:r>
              <a:rPr lang="es-CL" sz="1200" dirty="0" smtClean="0"/>
              <a:t>, denominación que se dio a los barrios  surgidos a raíz de la Gran Crisis económica, en la imagen, el central Park de Nueva York,1932.</a:t>
            </a:r>
          </a:p>
          <a:p>
            <a:pPr algn="r"/>
            <a:r>
              <a:rPr lang="es-CL" sz="1050" dirty="0" smtClean="0"/>
              <a:t>Fuente: Historia del Mundo Contemporáneo, pág. 165</a:t>
            </a:r>
            <a:endParaRPr lang="es-CL" sz="1050" dirty="0"/>
          </a:p>
        </p:txBody>
      </p:sp>
      <p:sp>
        <p:nvSpPr>
          <p:cNvPr id="15" name="14 Rectángulo"/>
          <p:cNvSpPr/>
          <p:nvPr/>
        </p:nvSpPr>
        <p:spPr>
          <a:xfrm>
            <a:off x="4932040" y="4725144"/>
            <a:ext cx="3600400" cy="7920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CL" sz="1200" dirty="0" smtClean="0"/>
              <a:t>Una familia estadounidense sin recursos durante la gran crisis, 1934.</a:t>
            </a:r>
          </a:p>
          <a:p>
            <a:pPr algn="r"/>
            <a:r>
              <a:rPr lang="es-CL" sz="1050" dirty="0" smtClean="0"/>
              <a:t>Fuente: Historia del Mundo Contemporáneo, pág. 165</a:t>
            </a:r>
          </a:p>
          <a:p>
            <a:pPr algn="just"/>
            <a:endParaRPr lang="es-CL"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http://commonamericanjournal.com/wp-content/uploads/2009/10/AP291030036.jpg"/>
          <p:cNvPicPr/>
          <p:nvPr/>
        </p:nvPicPr>
        <p:blipFill>
          <a:blip r:embed="rId3" cstate="print"/>
          <a:srcRect/>
          <a:stretch>
            <a:fillRect/>
          </a:stretch>
        </p:blipFill>
        <p:spPr bwMode="auto">
          <a:xfrm>
            <a:off x="6084168" y="3068960"/>
            <a:ext cx="2808312"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323528" y="1052736"/>
            <a:ext cx="5976664" cy="3600400"/>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just">
              <a:buFont typeface="Wingdings" pitchFamily="2" charset="2"/>
              <a:buChar char="v"/>
            </a:pPr>
            <a:endParaRPr lang="es-CL" sz="1600" dirty="0" smtClean="0">
              <a:latin typeface="Berlin Sans FB" pitchFamily="34" charset="0"/>
            </a:endParaRPr>
          </a:p>
          <a:p>
            <a:pPr algn="just">
              <a:buFont typeface="Wingdings" pitchFamily="2" charset="2"/>
              <a:buChar char="v"/>
            </a:pPr>
            <a:endParaRPr lang="es-CL" dirty="0" smtClean="0">
              <a:latin typeface="Berlin Sans FB" pitchFamily="34" charset="0"/>
            </a:endParaRPr>
          </a:p>
          <a:p>
            <a:pPr algn="just">
              <a:buFont typeface="Wingdings" pitchFamily="2" charset="2"/>
              <a:buChar char="v"/>
            </a:pPr>
            <a:r>
              <a:rPr lang="es-CL" sz="1400" dirty="0" smtClean="0">
                <a:latin typeface="Berlin Sans FB" pitchFamily="34" charset="0"/>
              </a:rPr>
              <a:t>Después de largos años de bonanza para Estados Unidos la interrumpe bruscamente una crisis en la bolsa de Nueva York el llamado Jueves Negro del año 1929.</a:t>
            </a:r>
          </a:p>
          <a:p>
            <a:pPr algn="just">
              <a:buFont typeface="Wingdings" pitchFamily="2" charset="2"/>
              <a:buChar char="v"/>
            </a:pPr>
            <a:endParaRPr lang="es-CL" sz="1400" dirty="0" smtClean="0">
              <a:latin typeface="Berlin Sans FB" pitchFamily="34" charset="0"/>
            </a:endParaRPr>
          </a:p>
          <a:p>
            <a:pPr algn="just">
              <a:buFont typeface="Wingdings" pitchFamily="2" charset="2"/>
              <a:buChar char="v"/>
            </a:pPr>
            <a:r>
              <a:rPr lang="es-CL" sz="1400" dirty="0" smtClean="0">
                <a:latin typeface="Berlin Sans FB" pitchFamily="34" charset="0"/>
              </a:rPr>
              <a:t>En cinco días la bolsa de Nueva York se derrumbó. Esta noticia dio vuelta el mundo y periódicos lo colocaron en sus portadas, recalcaron la venta de acciones  y el terror que sucumbía. Los días pasaban y las personas se daban cuenta de que esta gran crisis empezaba afectar a todo el mundo.</a:t>
            </a:r>
          </a:p>
          <a:p>
            <a:pPr algn="just">
              <a:buFont typeface="Wingdings" pitchFamily="2" charset="2"/>
              <a:buChar char="v"/>
            </a:pPr>
            <a:endParaRPr lang="es-CL" dirty="0" smtClean="0">
              <a:latin typeface="Berlin Sans FB" pitchFamily="34" charset="0"/>
            </a:endParaRPr>
          </a:p>
        </p:txBody>
      </p:sp>
      <p:sp>
        <p:nvSpPr>
          <p:cNvPr id="8" name="7 Rectángulo"/>
          <p:cNvSpPr/>
          <p:nvPr/>
        </p:nvSpPr>
        <p:spPr>
          <a:xfrm>
            <a:off x="467544" y="1196752"/>
            <a:ext cx="2364750" cy="369332"/>
          </a:xfrm>
          <a:prstGeom prst="rect">
            <a:avLst/>
          </a:prstGeom>
        </p:spPr>
        <p:txBody>
          <a:bodyPr wrap="none">
            <a:spAutoFit/>
          </a:bodyPr>
          <a:lstStyle/>
          <a:p>
            <a:r>
              <a:rPr lang="es-CL" b="1" i="1" dirty="0" smtClean="0">
                <a:solidFill>
                  <a:schemeClr val="tx2"/>
                </a:solidFill>
                <a:effectLst>
                  <a:outerShdw blurRad="38100" dist="38100" dir="2700000" algn="tl">
                    <a:srgbClr val="000000">
                      <a:alpha val="43137"/>
                    </a:srgbClr>
                  </a:outerShdw>
                </a:effectLst>
              </a:rPr>
              <a:t>Ambiente Histórico </a:t>
            </a:r>
            <a:endParaRPr lang="es-CL" dirty="0">
              <a:solidFill>
                <a:schemeClr val="tx2"/>
              </a:solidFill>
            </a:endParaRPr>
          </a:p>
        </p:txBody>
      </p:sp>
      <p:sp>
        <p:nvSpPr>
          <p:cNvPr id="9" name="8 Llamada de flecha a la derecha"/>
          <p:cNvSpPr/>
          <p:nvPr/>
        </p:nvSpPr>
        <p:spPr>
          <a:xfrm>
            <a:off x="251520" y="5373216"/>
            <a:ext cx="5328592" cy="576064"/>
          </a:xfrm>
          <a:prstGeom prst="right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r"/>
            <a:r>
              <a:rPr lang="es-CL" sz="1050" dirty="0" err="1" smtClean="0"/>
              <a:t>The</a:t>
            </a:r>
            <a:r>
              <a:rPr lang="es-CL" sz="1050" dirty="0" smtClean="0"/>
              <a:t> New York Times anuncia en su edición del día 30 que el 25 de octubre de 1929 fue la jornada más desastrosa de la historia de Wall </a:t>
            </a:r>
            <a:r>
              <a:rPr lang="es-CL" sz="1050" dirty="0" err="1" smtClean="0"/>
              <a:t>Street</a:t>
            </a:r>
            <a:r>
              <a:rPr lang="es-CL" sz="1050" dirty="0" smtClean="0"/>
              <a:t>.</a:t>
            </a:r>
            <a:endParaRPr lang="es-CL" sz="1050" i="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539552" y="980728"/>
            <a:ext cx="8424936" cy="792088"/>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r>
              <a:rPr lang="es-CL" sz="2800" dirty="0" smtClean="0">
                <a:latin typeface="Berlin Sans FB" pitchFamily="34" charset="0"/>
              </a:rPr>
              <a:t>Causas de la Gran Depresión</a:t>
            </a:r>
            <a:endParaRPr lang="es-CL" sz="2800" dirty="0">
              <a:latin typeface="Berlin Sans FB" pitchFamily="34" charset="0"/>
            </a:endParaRPr>
          </a:p>
        </p:txBody>
      </p:sp>
      <p:sp>
        <p:nvSpPr>
          <p:cNvPr id="18" name="17 Nube"/>
          <p:cNvSpPr/>
          <p:nvPr/>
        </p:nvSpPr>
        <p:spPr>
          <a:xfrm>
            <a:off x="251520" y="1844824"/>
            <a:ext cx="3384376" cy="122413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b="1" dirty="0" smtClean="0">
                <a:solidFill>
                  <a:schemeClr val="tx2"/>
                </a:solidFill>
                <a:latin typeface="Berlin Sans FB" pitchFamily="34" charset="0"/>
              </a:rPr>
              <a:t>1-Sobreproducción</a:t>
            </a:r>
            <a:endParaRPr lang="es-CL" b="1" dirty="0">
              <a:solidFill>
                <a:schemeClr val="tx2"/>
              </a:solidFill>
              <a:latin typeface="Berlin Sans FB" pitchFamily="34" charset="0"/>
            </a:endParaRPr>
          </a:p>
        </p:txBody>
      </p:sp>
      <p:sp>
        <p:nvSpPr>
          <p:cNvPr id="19" name="18 Nube"/>
          <p:cNvSpPr/>
          <p:nvPr/>
        </p:nvSpPr>
        <p:spPr>
          <a:xfrm>
            <a:off x="1547664" y="2852936"/>
            <a:ext cx="2880320" cy="1512168"/>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b="1" dirty="0" smtClean="0">
                <a:solidFill>
                  <a:schemeClr val="tx2"/>
                </a:solidFill>
                <a:latin typeface="Berlin Sans FB" pitchFamily="34" charset="0"/>
              </a:rPr>
              <a:t>2-Especulación</a:t>
            </a:r>
            <a:endParaRPr lang="es-CL" b="1" dirty="0">
              <a:solidFill>
                <a:schemeClr val="tx2"/>
              </a:solidFill>
              <a:latin typeface="Berlin Sans FB" pitchFamily="34" charset="0"/>
            </a:endParaRPr>
          </a:p>
        </p:txBody>
      </p:sp>
      <p:sp>
        <p:nvSpPr>
          <p:cNvPr id="20" name="19 Nube"/>
          <p:cNvSpPr/>
          <p:nvPr/>
        </p:nvSpPr>
        <p:spPr>
          <a:xfrm>
            <a:off x="3203848" y="4005064"/>
            <a:ext cx="3096344" cy="129614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b="1" dirty="0" smtClean="0">
                <a:solidFill>
                  <a:schemeClr val="tx2"/>
                </a:solidFill>
                <a:latin typeface="Berlin Sans FB" pitchFamily="34" charset="0"/>
              </a:rPr>
              <a:t>3-Inflación Crediticia</a:t>
            </a:r>
            <a:endParaRPr lang="es-CL" b="1" dirty="0">
              <a:solidFill>
                <a:schemeClr val="tx2"/>
              </a:solidFill>
              <a:latin typeface="Berlin Sans FB" pitchFamily="34" charset="0"/>
            </a:endParaRPr>
          </a:p>
        </p:txBody>
      </p:sp>
      <p:sp>
        <p:nvSpPr>
          <p:cNvPr id="21" name="20 Nube"/>
          <p:cNvSpPr/>
          <p:nvPr/>
        </p:nvSpPr>
        <p:spPr>
          <a:xfrm>
            <a:off x="5292080" y="4941168"/>
            <a:ext cx="3240360" cy="1368152"/>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b="1" dirty="0" smtClean="0">
                <a:solidFill>
                  <a:schemeClr val="tx2"/>
                </a:solidFill>
                <a:latin typeface="Berlin Sans FB" pitchFamily="34" charset="0"/>
              </a:rPr>
              <a:t>4-Dependencia de las economías </a:t>
            </a:r>
            <a:endParaRPr lang="es-CL" b="1" dirty="0">
              <a:solidFill>
                <a:schemeClr val="tx2"/>
              </a:solidFill>
              <a:latin typeface="Berlin Sans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doblada hacia arriba"/>
          <p:cNvSpPr/>
          <p:nvPr/>
        </p:nvSpPr>
        <p:spPr>
          <a:xfrm flipV="1">
            <a:off x="3923928" y="1340768"/>
            <a:ext cx="2808312" cy="648072"/>
          </a:xfrm>
          <a:prstGeom prst="bentUpArrow">
            <a:avLst>
              <a:gd name="adj1" fmla="val 25000"/>
              <a:gd name="adj2" fmla="val 40210"/>
              <a:gd name="adj3" fmla="val 50000"/>
            </a:avLst>
          </a:prstGeom>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s-CL"/>
          </a:p>
        </p:txBody>
      </p:sp>
      <p:sp>
        <p:nvSpPr>
          <p:cNvPr id="5" name="4 Nube"/>
          <p:cNvSpPr/>
          <p:nvPr/>
        </p:nvSpPr>
        <p:spPr>
          <a:xfrm>
            <a:off x="179512" y="980728"/>
            <a:ext cx="4248472" cy="1584176"/>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b="1" dirty="0" smtClean="0">
                <a:solidFill>
                  <a:schemeClr val="tx2"/>
                </a:solidFill>
                <a:latin typeface="Berlin Sans FB" pitchFamily="34" charset="0"/>
              </a:rPr>
              <a:t>1-Sobreproducción.</a:t>
            </a:r>
            <a:endParaRPr lang="es-CL" b="1" dirty="0">
              <a:solidFill>
                <a:schemeClr val="tx2"/>
              </a:solidFill>
              <a:latin typeface="Berlin Sans FB" pitchFamily="34" charset="0"/>
            </a:endParaRPr>
          </a:p>
        </p:txBody>
      </p:sp>
      <p:sp>
        <p:nvSpPr>
          <p:cNvPr id="7" name="6 Rectángulo"/>
          <p:cNvSpPr/>
          <p:nvPr/>
        </p:nvSpPr>
        <p:spPr>
          <a:xfrm>
            <a:off x="4211960" y="2060848"/>
            <a:ext cx="4752528" cy="424847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just">
              <a:buClr>
                <a:srgbClr val="C00000"/>
              </a:buClr>
              <a:buSzPct val="124000"/>
            </a:pPr>
            <a:endParaRPr lang="es-CL" dirty="0" smtClean="0"/>
          </a:p>
          <a:p>
            <a:pPr algn="just">
              <a:buClr>
                <a:srgbClr val="C00000"/>
              </a:buClr>
              <a:buSzPct val="124000"/>
              <a:buFont typeface="Wingdings" pitchFamily="2" charset="2"/>
              <a:buChar char="ü"/>
            </a:pPr>
            <a:endParaRPr lang="es-CL" sz="1600" dirty="0" smtClean="0">
              <a:latin typeface="Berlin Sans FB" pitchFamily="34" charset="0"/>
            </a:endParaRPr>
          </a:p>
          <a:p>
            <a:pPr algn="just">
              <a:buClr>
                <a:srgbClr val="C00000"/>
              </a:buClr>
              <a:buSzPct val="124000"/>
            </a:pPr>
            <a:endParaRPr lang="es-CL" sz="1600" dirty="0" smtClean="0">
              <a:latin typeface="Berlin Sans FB" pitchFamily="34" charset="0"/>
            </a:endParaRPr>
          </a:p>
          <a:p>
            <a:pPr algn="just">
              <a:buClr>
                <a:srgbClr val="C00000"/>
              </a:buClr>
              <a:buSzPct val="124000"/>
              <a:buFont typeface="Wingdings" pitchFamily="2" charset="2"/>
              <a:buChar char="ü"/>
            </a:pPr>
            <a:endParaRPr lang="es-CL" sz="1600" dirty="0" smtClean="0">
              <a:latin typeface="Berlin Sans FB" pitchFamily="34" charset="0"/>
            </a:endParaRPr>
          </a:p>
          <a:p>
            <a:pPr algn="just">
              <a:buClr>
                <a:srgbClr val="C00000"/>
              </a:buClr>
              <a:buSzPct val="124000"/>
              <a:buFont typeface="Wingdings" pitchFamily="2" charset="2"/>
              <a:buChar char="ü"/>
            </a:pPr>
            <a:r>
              <a:rPr lang="es-CL" dirty="0" smtClean="0">
                <a:solidFill>
                  <a:schemeClr val="tx1"/>
                </a:solidFill>
              </a:rPr>
              <a:t> </a:t>
            </a:r>
            <a:r>
              <a:rPr lang="es-CL" sz="2600" b="1" i="1" dirty="0" smtClean="0">
                <a:solidFill>
                  <a:schemeClr val="tx1"/>
                </a:solidFill>
                <a:latin typeface="Angsana New" pitchFamily="18" charset="-34"/>
                <a:cs typeface="Angsana New" pitchFamily="18" charset="-34"/>
              </a:rPr>
              <a:t>Este concepto hace referencia a la excesiva confección o producción de un producto, el cual con la gran cantidad creada no tiene mercado para poder venderla.</a:t>
            </a:r>
          </a:p>
          <a:p>
            <a:pPr algn="just">
              <a:buClr>
                <a:srgbClr val="C00000"/>
              </a:buClr>
              <a:buSzPct val="124000"/>
              <a:buFont typeface="Wingdings" pitchFamily="2" charset="2"/>
              <a:buChar char="ü"/>
            </a:pPr>
            <a:endParaRPr lang="es-CL" sz="2600" b="1" i="1" dirty="0" smtClean="0">
              <a:solidFill>
                <a:schemeClr val="tx1"/>
              </a:solidFill>
              <a:latin typeface="Angsana New" pitchFamily="18" charset="-34"/>
              <a:cs typeface="Angsana New" pitchFamily="18" charset="-34"/>
            </a:endParaRPr>
          </a:p>
          <a:p>
            <a:pPr algn="just">
              <a:buClr>
                <a:srgbClr val="C00000"/>
              </a:buClr>
              <a:buSzPct val="124000"/>
              <a:buFont typeface="Wingdings" pitchFamily="2" charset="2"/>
              <a:buChar char="ü"/>
            </a:pPr>
            <a:r>
              <a:rPr lang="es-CL" sz="2600" b="1" i="1" dirty="0" smtClean="0">
                <a:solidFill>
                  <a:schemeClr val="tx1"/>
                </a:solidFill>
                <a:latin typeface="Angsana New" pitchFamily="18" charset="-34"/>
                <a:cs typeface="Angsana New" pitchFamily="18" charset="-34"/>
              </a:rPr>
              <a:t>Se utiliza este termino para referirse a un sobre stock </a:t>
            </a:r>
          </a:p>
          <a:p>
            <a:pPr algn="just">
              <a:buClr>
                <a:srgbClr val="C00000"/>
              </a:buClr>
              <a:buSzPct val="124000"/>
              <a:buFont typeface="Wingdings" pitchFamily="2" charset="2"/>
              <a:buChar char="ü"/>
            </a:pPr>
            <a:endParaRPr lang="es-CL" dirty="0" smtClean="0"/>
          </a:p>
          <a:p>
            <a:pPr algn="just">
              <a:buClr>
                <a:srgbClr val="C00000"/>
              </a:buClr>
              <a:buSzPct val="124000"/>
              <a:buFont typeface="Wingdings" pitchFamily="2" charset="2"/>
              <a:buChar char="ü"/>
            </a:pPr>
            <a:endParaRPr lang="es-CL" dirty="0" smtClean="0"/>
          </a:p>
          <a:p>
            <a:pPr algn="just">
              <a:buClr>
                <a:srgbClr val="C00000"/>
              </a:buClr>
              <a:buSzPct val="124000"/>
            </a:pPr>
            <a:endParaRPr lang="es-CL" dirty="0"/>
          </a:p>
        </p:txBody>
      </p:sp>
      <p:pic>
        <p:nvPicPr>
          <p:cNvPr id="19458" name="Picture 2" descr="http://claseshistoria.com/entreguerras/imagenes/%2Bfabricatrilladoras20.jpg"/>
          <p:cNvPicPr>
            <a:picLocks noChangeAspect="1" noChangeArrowheads="1"/>
          </p:cNvPicPr>
          <p:nvPr/>
        </p:nvPicPr>
        <p:blipFill>
          <a:blip r:embed="rId2" cstate="print"/>
          <a:srcRect/>
          <a:stretch>
            <a:fillRect/>
          </a:stretch>
        </p:blipFill>
        <p:spPr bwMode="auto">
          <a:xfrm>
            <a:off x="251520" y="2708920"/>
            <a:ext cx="3800475"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Proceso alternativo"/>
          <p:cNvSpPr/>
          <p:nvPr/>
        </p:nvSpPr>
        <p:spPr>
          <a:xfrm>
            <a:off x="539552" y="5301208"/>
            <a:ext cx="3240360" cy="576064"/>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i="1" dirty="0" smtClean="0">
                <a:solidFill>
                  <a:schemeClr val="accent4">
                    <a:lumMod val="50000"/>
                  </a:schemeClr>
                </a:solidFill>
              </a:rPr>
              <a:t>Fabrica de  Trilladora.</a:t>
            </a:r>
            <a:endParaRPr lang="es-CL" sz="1100" i="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Flecha curvada hacia la izquierda"/>
          <p:cNvSpPr/>
          <p:nvPr/>
        </p:nvSpPr>
        <p:spPr>
          <a:xfrm>
            <a:off x="4788024" y="1484784"/>
            <a:ext cx="1512168" cy="2664296"/>
          </a:xfrm>
          <a:prstGeom prst="curved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solidFill>
                <a:schemeClr val="tx1"/>
              </a:solidFill>
            </a:endParaRPr>
          </a:p>
        </p:txBody>
      </p:sp>
      <p:pic>
        <p:nvPicPr>
          <p:cNvPr id="18434" name="Picture 2" descr="http://claseshistoria.com/entreguerras/imagenes/%2Bacciongolfa.jpg"/>
          <p:cNvPicPr>
            <a:picLocks noChangeAspect="1" noChangeArrowheads="1"/>
          </p:cNvPicPr>
          <p:nvPr/>
        </p:nvPicPr>
        <p:blipFill>
          <a:blip r:embed="rId3" cstate="print"/>
          <a:srcRect/>
          <a:stretch>
            <a:fillRect/>
          </a:stretch>
        </p:blipFill>
        <p:spPr bwMode="auto">
          <a:xfrm>
            <a:off x="5292080" y="2348880"/>
            <a:ext cx="3627065" cy="3324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redondeado"/>
          <p:cNvSpPr/>
          <p:nvPr/>
        </p:nvSpPr>
        <p:spPr>
          <a:xfrm>
            <a:off x="179512" y="6021288"/>
            <a:ext cx="5616624" cy="21602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s-CL" sz="1100" dirty="0"/>
          </a:p>
        </p:txBody>
      </p:sp>
      <p:sp>
        <p:nvSpPr>
          <p:cNvPr id="12" name="11 Nube"/>
          <p:cNvSpPr/>
          <p:nvPr/>
        </p:nvSpPr>
        <p:spPr>
          <a:xfrm>
            <a:off x="899592" y="908720"/>
            <a:ext cx="4032448" cy="1368152"/>
          </a:xfrm>
          <a:prstGeom prst="cloud">
            <a:avLst/>
          </a:prstGeom>
          <a:ln>
            <a:solidFill>
              <a:schemeClr val="accent5"/>
            </a:solidFill>
          </a:ln>
        </p:spPr>
        <p:style>
          <a:lnRef idx="1">
            <a:schemeClr val="dk1"/>
          </a:lnRef>
          <a:fillRef idx="2">
            <a:schemeClr val="dk1"/>
          </a:fillRef>
          <a:effectRef idx="1">
            <a:schemeClr val="dk1"/>
          </a:effectRef>
          <a:fontRef idx="minor">
            <a:schemeClr val="dk1"/>
          </a:fontRef>
        </p:style>
        <p:txBody>
          <a:bodyPr rtlCol="0" anchor="ctr"/>
          <a:lstStyle/>
          <a:p>
            <a:pPr algn="ctr"/>
            <a:r>
              <a:rPr lang="es-CL" b="1" dirty="0" smtClean="0">
                <a:solidFill>
                  <a:schemeClr val="tx2"/>
                </a:solidFill>
                <a:latin typeface="Berlin Sans FB" pitchFamily="34" charset="0"/>
              </a:rPr>
              <a:t>2-Especulación</a:t>
            </a:r>
            <a:endParaRPr lang="es-CL" b="1" dirty="0">
              <a:solidFill>
                <a:schemeClr val="tx2"/>
              </a:solidFill>
              <a:latin typeface="Berlin Sans FB" pitchFamily="34" charset="0"/>
            </a:endParaRPr>
          </a:p>
        </p:txBody>
      </p:sp>
      <p:sp>
        <p:nvSpPr>
          <p:cNvPr id="15" name="14 Rectángulo"/>
          <p:cNvSpPr/>
          <p:nvPr/>
        </p:nvSpPr>
        <p:spPr>
          <a:xfrm>
            <a:off x="251520" y="2420888"/>
            <a:ext cx="4464496" cy="38164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just">
              <a:buClr>
                <a:srgbClr val="C00000"/>
              </a:buClr>
              <a:buSzPct val="209000"/>
              <a:buFont typeface="Wingdings" pitchFamily="2" charset="2"/>
              <a:buChar char="ü"/>
            </a:pPr>
            <a:r>
              <a:rPr lang="es-CL" sz="2200" b="1" i="1" dirty="0" smtClean="0">
                <a:latin typeface="Angsana New" pitchFamily="18" charset="-34"/>
                <a:cs typeface="Angsana New" pitchFamily="18" charset="-34"/>
              </a:rPr>
              <a:t>Se refiere a dichos sobre una actividad económica, se basan en engaños con el objetivo de poder especular sobre los beneficios o ganancias que se tendrían, sabiendo la persona quien hace estos dichos que la realidad no es como se plantea, es por esto que la crisis del 29 fue tan sorpresiva porque el mercado estadounidense estaba sentado en mentiras sobre el mercado que producía la especulación</a:t>
            </a:r>
            <a:r>
              <a:rPr lang="es-CL" sz="2600" b="1" i="1" dirty="0" smtClean="0">
                <a:latin typeface="Angsana New" pitchFamily="18" charset="-34"/>
                <a:cs typeface="Angsana New" pitchFamily="18" charset="-34"/>
              </a:rPr>
              <a:t>.</a:t>
            </a:r>
            <a:endParaRPr lang="es-CL" sz="2600" b="1" i="1" dirty="0">
              <a:latin typeface="Angsana New" pitchFamily="18" charset="-34"/>
              <a:cs typeface="Angsana New" pitchFamily="18" charset="-34"/>
            </a:endParaRPr>
          </a:p>
        </p:txBody>
      </p:sp>
      <p:sp>
        <p:nvSpPr>
          <p:cNvPr id="10" name="9 Proceso alternativo"/>
          <p:cNvSpPr/>
          <p:nvPr/>
        </p:nvSpPr>
        <p:spPr>
          <a:xfrm>
            <a:off x="5508104" y="5589240"/>
            <a:ext cx="3240360" cy="576064"/>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i="1" dirty="0" smtClean="0">
                <a:solidFill>
                  <a:schemeClr val="accent4">
                    <a:lumMod val="50000"/>
                  </a:schemeClr>
                </a:solidFill>
              </a:rPr>
              <a:t>Imagen que muestra  el Reverso de una acción en 1929.</a:t>
            </a:r>
            <a:endParaRPr lang="es-CL" sz="1100" i="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Flecha curvada hacia abajo"/>
          <p:cNvSpPr/>
          <p:nvPr/>
        </p:nvSpPr>
        <p:spPr>
          <a:xfrm>
            <a:off x="3491880" y="1035372"/>
            <a:ext cx="1476777" cy="521419"/>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solidFill>
                <a:schemeClr val="tx1"/>
              </a:solidFill>
            </a:endParaRPr>
          </a:p>
        </p:txBody>
      </p:sp>
      <p:pic>
        <p:nvPicPr>
          <p:cNvPr id="16386" name="Picture 2" descr="http://claseshistoria.com/entreguerras/imagenes/%2Bbancobaker.jpg"/>
          <p:cNvPicPr>
            <a:picLocks noChangeAspect="1" noChangeArrowheads="1"/>
          </p:cNvPicPr>
          <p:nvPr/>
        </p:nvPicPr>
        <p:blipFill>
          <a:blip r:embed="rId2" cstate="print"/>
          <a:srcRect/>
          <a:stretch>
            <a:fillRect/>
          </a:stretch>
        </p:blipFill>
        <p:spPr bwMode="auto">
          <a:xfrm>
            <a:off x="971600" y="1916832"/>
            <a:ext cx="2476500" cy="3590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17 Nube"/>
          <p:cNvSpPr/>
          <p:nvPr/>
        </p:nvSpPr>
        <p:spPr>
          <a:xfrm>
            <a:off x="0" y="1052736"/>
            <a:ext cx="3851920" cy="1224136"/>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b="1" dirty="0" smtClean="0">
                <a:solidFill>
                  <a:schemeClr val="bg1"/>
                </a:solidFill>
                <a:latin typeface="Berlin Sans FB" pitchFamily="34" charset="0"/>
              </a:rPr>
              <a:t>3-Inflación Crediticia</a:t>
            </a:r>
            <a:endParaRPr lang="es-CL" b="1" dirty="0">
              <a:solidFill>
                <a:schemeClr val="bg1"/>
              </a:solidFill>
              <a:latin typeface="Berlin Sans FB" pitchFamily="34" charset="0"/>
            </a:endParaRPr>
          </a:p>
        </p:txBody>
      </p:sp>
      <p:sp>
        <p:nvSpPr>
          <p:cNvPr id="8" name="7 Proceso alternativo"/>
          <p:cNvSpPr/>
          <p:nvPr/>
        </p:nvSpPr>
        <p:spPr>
          <a:xfrm>
            <a:off x="539552" y="5301208"/>
            <a:ext cx="3240360" cy="576064"/>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i="1" dirty="0" smtClean="0">
                <a:solidFill>
                  <a:schemeClr val="accent4">
                    <a:lumMod val="50000"/>
                  </a:schemeClr>
                </a:solidFill>
              </a:rPr>
              <a:t>Banco.</a:t>
            </a:r>
            <a:endParaRPr lang="es-CL" sz="1100" i="1" dirty="0">
              <a:solidFill>
                <a:schemeClr val="accent4">
                  <a:lumMod val="50000"/>
                </a:schemeClr>
              </a:solidFill>
            </a:endParaRPr>
          </a:p>
        </p:txBody>
      </p:sp>
      <p:sp>
        <p:nvSpPr>
          <p:cNvPr id="9" name="8 Rectángulo"/>
          <p:cNvSpPr/>
          <p:nvPr/>
        </p:nvSpPr>
        <p:spPr>
          <a:xfrm>
            <a:off x="4211960" y="1628800"/>
            <a:ext cx="4752528" cy="36004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just">
              <a:buClr>
                <a:srgbClr val="C00000"/>
              </a:buClr>
              <a:buSzPct val="124000"/>
              <a:buFont typeface="Wingdings" pitchFamily="2" charset="2"/>
              <a:buChar char="ü"/>
            </a:pPr>
            <a:endParaRPr lang="es-CL" sz="2400" b="1" i="1" dirty="0" smtClean="0">
              <a:latin typeface="Angsana New" pitchFamily="18" charset="-34"/>
              <a:cs typeface="Angsana New" pitchFamily="18" charset="-34"/>
            </a:endParaRPr>
          </a:p>
          <a:p>
            <a:pPr algn="just">
              <a:buClr>
                <a:srgbClr val="C00000"/>
              </a:buClr>
              <a:buSzPct val="124000"/>
              <a:buFont typeface="Wingdings" pitchFamily="2" charset="2"/>
              <a:buChar char="ü"/>
            </a:pPr>
            <a:r>
              <a:rPr lang="es-CL" sz="2400" b="1" i="1" dirty="0" smtClean="0">
                <a:latin typeface="Angsana New" pitchFamily="18" charset="-34"/>
                <a:cs typeface="Angsana New" pitchFamily="18" charset="-34"/>
              </a:rPr>
              <a:t>Este termino se emplea cuando se produce una inflación por la excesiva otorgación de créditos por parte de los bancos, los cuales prestaban dinero a cualquier persona, teniendo poca base financiera. </a:t>
            </a:r>
          </a:p>
          <a:p>
            <a:pPr algn="just">
              <a:buClr>
                <a:srgbClr val="C00000"/>
              </a:buClr>
              <a:buSzPct val="124000"/>
              <a:buFont typeface="Wingdings" pitchFamily="2" charset="2"/>
              <a:buChar char="ü"/>
            </a:pPr>
            <a:endParaRPr lang="es-CL" sz="2400" b="1" i="1" dirty="0" smtClean="0">
              <a:latin typeface="Angsana New" pitchFamily="18" charset="-34"/>
              <a:cs typeface="Angsana New" pitchFamily="18" charset="-34"/>
            </a:endParaRPr>
          </a:p>
          <a:p>
            <a:pPr algn="just">
              <a:buClr>
                <a:srgbClr val="C00000"/>
              </a:buClr>
              <a:buSzPct val="124000"/>
              <a:buFont typeface="Wingdings" pitchFamily="2" charset="2"/>
              <a:buChar char="ü"/>
            </a:pPr>
            <a:r>
              <a:rPr lang="es-CL" sz="2400" b="1" i="1" dirty="0" smtClean="0">
                <a:solidFill>
                  <a:schemeClr val="tx1"/>
                </a:solidFill>
                <a:latin typeface="AngsanaUPC" pitchFamily="18" charset="-34"/>
                <a:cs typeface="AngsanaUPC" pitchFamily="18" charset="-34"/>
              </a:rPr>
              <a:t>Estos créditos nunca fueron devueltos por ende produjo una crisis profunda de los bancos, muchos quebraron.</a:t>
            </a:r>
          </a:p>
          <a:p>
            <a:pPr algn="just">
              <a:buClr>
                <a:srgbClr val="C00000"/>
              </a:buClr>
              <a:buSzPct val="124000"/>
              <a:buFont typeface="Wingdings" pitchFamily="2" charset="2"/>
              <a:buChar char="ü"/>
            </a:pPr>
            <a:endParaRPr lang="es-CL" sz="2400" b="1" i="1" dirty="0" smtClean="0">
              <a:latin typeface="Angsana New" pitchFamily="18" charset="-34"/>
              <a:cs typeface="Angsana New" pitchFamily="18" charset="-34"/>
            </a:endParaRPr>
          </a:p>
          <a:p>
            <a:pPr algn="just">
              <a:buClr>
                <a:srgbClr val="C00000"/>
              </a:buClr>
              <a:buSzPct val="124000"/>
              <a:buFont typeface="Wingdings" pitchFamily="2" charset="2"/>
              <a:buChar char="ü"/>
            </a:pPr>
            <a:endParaRPr lang="es-CL" sz="2400" b="1" i="1" dirty="0" smtClean="0">
              <a:latin typeface="Angsana New" pitchFamily="18" charset="-34"/>
              <a:cs typeface="Angsana New" pitchFamily="18" charset="-34"/>
            </a:endParaRPr>
          </a:p>
        </p:txBody>
      </p:sp>
      <p:sp>
        <p:nvSpPr>
          <p:cNvPr id="11" name="10 Proceso alternativo"/>
          <p:cNvSpPr/>
          <p:nvPr/>
        </p:nvSpPr>
        <p:spPr>
          <a:xfrm>
            <a:off x="4860032" y="5373216"/>
            <a:ext cx="3744416" cy="79208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100" b="1" i="1" dirty="0" smtClean="0">
                <a:solidFill>
                  <a:schemeClr val="accent4">
                    <a:lumMod val="50000"/>
                  </a:schemeClr>
                </a:solidFill>
              </a:rPr>
              <a:t>Vocabulario: </a:t>
            </a:r>
          </a:p>
          <a:p>
            <a:pPr algn="ctr"/>
            <a:r>
              <a:rPr lang="es-CL" sz="1100" b="1" i="1" dirty="0" smtClean="0">
                <a:solidFill>
                  <a:schemeClr val="accent4">
                    <a:lumMod val="50000"/>
                  </a:schemeClr>
                </a:solidFill>
              </a:rPr>
              <a:t>Inflación:</a:t>
            </a:r>
            <a:r>
              <a:rPr lang="es-CL" sz="1100" b="1" dirty="0" smtClean="0"/>
              <a:t> </a:t>
            </a:r>
            <a:r>
              <a:rPr lang="es-CL" sz="1100" dirty="0" smtClean="0"/>
              <a:t>Aumento general de precios que trae aparejada la depreciación monetaria:</a:t>
            </a:r>
          </a:p>
          <a:p>
            <a:pPr algn="ctr"/>
            <a:r>
              <a:rPr lang="es-CL" sz="1100" i="1" dirty="0" smtClean="0">
                <a:solidFill>
                  <a:schemeClr val="accent4">
                    <a:lumMod val="50000"/>
                  </a:schemeClr>
                </a:solidFill>
              </a:rPr>
              <a:t>Fuente:  Diccionario RAE</a:t>
            </a:r>
            <a:endParaRPr lang="es-CL" sz="1100" i="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laseshistoria.com/entreguerras/imagenes/%2Bnitratochile.jpg"/>
          <p:cNvPicPr>
            <a:picLocks noChangeAspect="1" noChangeArrowheads="1"/>
          </p:cNvPicPr>
          <p:nvPr/>
        </p:nvPicPr>
        <p:blipFill>
          <a:blip r:embed="rId3" cstate="print"/>
          <a:srcRect/>
          <a:stretch>
            <a:fillRect/>
          </a:stretch>
        </p:blipFill>
        <p:spPr bwMode="auto">
          <a:xfrm>
            <a:off x="827584" y="2276872"/>
            <a:ext cx="2525266"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18 Flecha doblada hacia arriba"/>
          <p:cNvSpPr/>
          <p:nvPr/>
        </p:nvSpPr>
        <p:spPr>
          <a:xfrm flipV="1">
            <a:off x="3059832" y="1340768"/>
            <a:ext cx="2808312" cy="648072"/>
          </a:xfrm>
          <a:prstGeom prst="bentUpArrow">
            <a:avLst>
              <a:gd name="adj1" fmla="val 25000"/>
              <a:gd name="adj2" fmla="val 40210"/>
              <a:gd name="adj3" fmla="val 50000"/>
            </a:avLst>
          </a:prstGeom>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s-CL"/>
          </a:p>
        </p:txBody>
      </p:sp>
      <p:sp>
        <p:nvSpPr>
          <p:cNvPr id="18" name="17 Nube"/>
          <p:cNvSpPr/>
          <p:nvPr/>
        </p:nvSpPr>
        <p:spPr>
          <a:xfrm>
            <a:off x="179512" y="980728"/>
            <a:ext cx="4248472" cy="158417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b="1" dirty="0" smtClean="0">
                <a:solidFill>
                  <a:schemeClr val="tx2"/>
                </a:solidFill>
                <a:latin typeface="Berlin Sans FB" pitchFamily="34" charset="0"/>
              </a:rPr>
              <a:t>4. Dependencia de la economía americana.</a:t>
            </a:r>
            <a:endParaRPr lang="es-CL" b="1" dirty="0">
              <a:solidFill>
                <a:schemeClr val="tx2"/>
              </a:solidFill>
              <a:latin typeface="Berlin Sans FB" pitchFamily="34" charset="0"/>
            </a:endParaRPr>
          </a:p>
        </p:txBody>
      </p:sp>
      <p:sp>
        <p:nvSpPr>
          <p:cNvPr id="20" name="19 Rectángulo"/>
          <p:cNvSpPr/>
          <p:nvPr/>
        </p:nvSpPr>
        <p:spPr>
          <a:xfrm>
            <a:off x="4211960" y="2132856"/>
            <a:ext cx="4752528" cy="388843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just">
              <a:buClr>
                <a:srgbClr val="C00000"/>
              </a:buClr>
              <a:buSzPct val="124000"/>
              <a:buFont typeface="Wingdings" pitchFamily="2" charset="2"/>
              <a:buChar char="ü"/>
            </a:pPr>
            <a:r>
              <a:rPr lang="es-CL" sz="2400" b="1" i="1" dirty="0" smtClean="0">
                <a:latin typeface="Angsana New" pitchFamily="18" charset="-34"/>
                <a:cs typeface="Angsana New" pitchFamily="18" charset="-34"/>
              </a:rPr>
              <a:t> Se refiere al sometimiento económico que hacía Estados Unidos sobre parte del mundo, siendo la principal economía la cual entregaba créditos y gozaba de una industria manufacturera que abastecía al mundo a partir de 1914</a:t>
            </a:r>
          </a:p>
          <a:p>
            <a:pPr algn="just">
              <a:buClr>
                <a:srgbClr val="C00000"/>
              </a:buClr>
              <a:buSzPct val="124000"/>
              <a:buFont typeface="Wingdings" pitchFamily="2" charset="2"/>
              <a:buChar char="ü"/>
            </a:pPr>
            <a:endParaRPr lang="es-CL" sz="2400" b="1" i="1" dirty="0" smtClean="0">
              <a:latin typeface="Angsana New" pitchFamily="18" charset="-34"/>
              <a:cs typeface="Angsana New" pitchFamily="18" charset="-34"/>
            </a:endParaRPr>
          </a:p>
          <a:p>
            <a:pPr algn="just">
              <a:buClr>
                <a:srgbClr val="C00000"/>
              </a:buClr>
              <a:buSzPct val="124000"/>
              <a:buFont typeface="Wingdings" pitchFamily="2" charset="2"/>
              <a:buChar char="ü"/>
            </a:pPr>
            <a:r>
              <a:rPr lang="es-CL" sz="2400" b="1" i="1" dirty="0" smtClean="0">
                <a:latin typeface="Angsana New" pitchFamily="18" charset="-34"/>
                <a:cs typeface="Angsana New" pitchFamily="18" charset="-34"/>
              </a:rPr>
              <a:t>Esta dependencia se vio reflejada luego de la crisis del 29, arrastrando a los demás países a una crisis por la dependencia que tenían a la gran potencia.</a:t>
            </a:r>
          </a:p>
          <a:p>
            <a:pPr algn="just">
              <a:buClr>
                <a:srgbClr val="C00000"/>
              </a:buClr>
              <a:buSzPct val="124000"/>
              <a:buFont typeface="Wingdings" pitchFamily="2" charset="2"/>
              <a:buChar char="ü"/>
            </a:pPr>
            <a:endParaRPr lang="es-CL" dirty="0"/>
          </a:p>
        </p:txBody>
      </p:sp>
      <p:sp>
        <p:nvSpPr>
          <p:cNvPr id="8" name="7 Proceso alternativo"/>
          <p:cNvSpPr/>
          <p:nvPr/>
        </p:nvSpPr>
        <p:spPr>
          <a:xfrm>
            <a:off x="539552" y="5301208"/>
            <a:ext cx="3240360" cy="576064"/>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i="1" dirty="0" smtClean="0">
                <a:solidFill>
                  <a:schemeClr val="accent4">
                    <a:lumMod val="50000"/>
                  </a:schemeClr>
                </a:solidFill>
              </a:rPr>
              <a:t>Publicidad de la dependencia que tenía nuestro país a la economía estadounidense.</a:t>
            </a:r>
            <a:endParaRPr lang="es-CL" sz="1100" i="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2627784" y="1052736"/>
            <a:ext cx="4104456" cy="165618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L" sz="3200" dirty="0" smtClean="0">
                <a:latin typeface="Berlin Sans FB Demi" pitchFamily="34" charset="0"/>
              </a:rPr>
              <a:t>Consecuencias Crisis 29</a:t>
            </a:r>
            <a:endParaRPr lang="es-CL" sz="3200" dirty="0">
              <a:latin typeface="Berlin Sans FB Demi" pitchFamily="34" charset="0"/>
            </a:endParaRPr>
          </a:p>
        </p:txBody>
      </p:sp>
      <p:sp>
        <p:nvSpPr>
          <p:cNvPr id="9" name="8 Flecha doblada hacia arriba"/>
          <p:cNvSpPr/>
          <p:nvPr/>
        </p:nvSpPr>
        <p:spPr>
          <a:xfrm rot="10800000">
            <a:off x="1619672" y="1844824"/>
            <a:ext cx="936102" cy="915668"/>
          </a:xfrm>
          <a:prstGeom prst="bentUpArrow">
            <a:avLst>
              <a:gd name="adj1" fmla="val 9545"/>
              <a:gd name="adj2" fmla="val 25000"/>
              <a:gd name="adj3" fmla="val 25000"/>
            </a:avLst>
          </a:prstGeom>
          <a:effectLst>
            <a:glow rad="635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0" name="9 Rectángulo redondeado"/>
          <p:cNvSpPr/>
          <p:nvPr/>
        </p:nvSpPr>
        <p:spPr>
          <a:xfrm>
            <a:off x="251520" y="2924944"/>
            <a:ext cx="2952328" cy="720080"/>
          </a:xfrm>
          <a:prstGeom prst="roundRect">
            <a:avLst/>
          </a:prstGeom>
          <a:solidFill>
            <a:schemeClr val="tx2">
              <a:lumMod val="40000"/>
              <a:lumOff val="60000"/>
            </a:schemeClr>
          </a:solidFill>
          <a:ln w="3810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ctr">
              <a:buFont typeface="+mj-lt"/>
              <a:buAutoNum type="arabicPeriod"/>
            </a:pPr>
            <a:r>
              <a:rPr lang="es-CL" dirty="0" smtClean="0">
                <a:solidFill>
                  <a:schemeClr val="tx2">
                    <a:lumMod val="50000"/>
                  </a:schemeClr>
                </a:solidFill>
                <a:effectLst>
                  <a:outerShdw blurRad="38100" dist="38100" dir="2700000" algn="tl">
                    <a:srgbClr val="000000">
                      <a:alpha val="43137"/>
                    </a:srgbClr>
                  </a:outerShdw>
                </a:effectLst>
                <a:latin typeface="Berlin Sans FB" pitchFamily="34" charset="0"/>
              </a:rPr>
              <a:t>Económicas</a:t>
            </a:r>
            <a:endParaRPr lang="es-CL" dirty="0">
              <a:solidFill>
                <a:schemeClr val="tx2">
                  <a:lumMod val="50000"/>
                </a:schemeClr>
              </a:solidFill>
              <a:effectLst>
                <a:outerShdw blurRad="38100" dist="38100" dir="2700000" algn="tl">
                  <a:srgbClr val="000000">
                    <a:alpha val="43137"/>
                  </a:srgbClr>
                </a:outerShdw>
              </a:effectLst>
              <a:latin typeface="Berlin Sans FB" pitchFamily="34" charset="0"/>
            </a:endParaRPr>
          </a:p>
        </p:txBody>
      </p:sp>
      <p:sp>
        <p:nvSpPr>
          <p:cNvPr id="11" name="10 Flecha abajo"/>
          <p:cNvSpPr/>
          <p:nvPr/>
        </p:nvSpPr>
        <p:spPr>
          <a:xfrm>
            <a:off x="4644008" y="2924944"/>
            <a:ext cx="216024" cy="1152128"/>
          </a:xfrm>
          <a:prstGeom prst="downArrow">
            <a:avLst/>
          </a:prstGeom>
          <a:effectLst>
            <a:glow rad="63500">
              <a:schemeClr val="accent4">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CL"/>
          </a:p>
        </p:txBody>
      </p:sp>
      <p:sp>
        <p:nvSpPr>
          <p:cNvPr id="12" name="11 Rectángulo redondeado"/>
          <p:cNvSpPr/>
          <p:nvPr/>
        </p:nvSpPr>
        <p:spPr>
          <a:xfrm>
            <a:off x="3419872" y="4509120"/>
            <a:ext cx="3096344" cy="792088"/>
          </a:xfrm>
          <a:prstGeom prst="roundRect">
            <a:avLst/>
          </a:prstGeom>
          <a:solidFill>
            <a:schemeClr val="tx2">
              <a:lumMod val="40000"/>
              <a:lumOff val="60000"/>
            </a:schemeClr>
          </a:solidFill>
          <a:ln w="28575">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ctr"/>
            <a:r>
              <a:rPr lang="es-CL" sz="2000" dirty="0" smtClean="0">
                <a:solidFill>
                  <a:schemeClr val="tx2">
                    <a:lumMod val="50000"/>
                  </a:schemeClr>
                </a:solidFill>
                <a:effectLst>
                  <a:outerShdw blurRad="38100" dist="38100" dir="2700000" algn="tl">
                    <a:srgbClr val="000000">
                      <a:alpha val="43137"/>
                    </a:srgbClr>
                  </a:outerShdw>
                </a:effectLst>
                <a:latin typeface="Berlin Sans FB" pitchFamily="34" charset="0"/>
              </a:rPr>
              <a:t>2. Sociales</a:t>
            </a:r>
            <a:r>
              <a:rPr lang="es-CL" dirty="0" smtClean="0">
                <a:solidFill>
                  <a:schemeClr val="tx2">
                    <a:lumMod val="50000"/>
                  </a:schemeClr>
                </a:solidFill>
                <a:effectLst>
                  <a:outerShdw blurRad="38100" dist="38100" dir="2700000" algn="tl">
                    <a:srgbClr val="000000">
                      <a:alpha val="43137"/>
                    </a:srgbClr>
                  </a:outerShdw>
                </a:effectLst>
                <a:latin typeface="Berlin Sans FB" pitchFamily="34" charset="0"/>
              </a:rPr>
              <a:t>  </a:t>
            </a:r>
            <a:endParaRPr lang="es-CL" dirty="0">
              <a:solidFill>
                <a:schemeClr val="tx2">
                  <a:lumMod val="50000"/>
                </a:schemeClr>
              </a:solidFill>
              <a:effectLst>
                <a:outerShdw blurRad="38100" dist="38100" dir="2700000" algn="tl">
                  <a:srgbClr val="000000">
                    <a:alpha val="43137"/>
                  </a:srgbClr>
                </a:outerShdw>
              </a:effectLst>
              <a:latin typeface="Berlin Sans FB" pitchFamily="34" charset="0"/>
            </a:endParaRPr>
          </a:p>
        </p:txBody>
      </p:sp>
      <p:sp>
        <p:nvSpPr>
          <p:cNvPr id="13" name="12 Flecha doblada hacia arriba"/>
          <p:cNvSpPr/>
          <p:nvPr/>
        </p:nvSpPr>
        <p:spPr>
          <a:xfrm rot="10800000" flipH="1">
            <a:off x="6804248" y="1772816"/>
            <a:ext cx="648072" cy="915668"/>
          </a:xfrm>
          <a:prstGeom prst="bentUpArrow">
            <a:avLst>
              <a:gd name="adj1" fmla="val 9545"/>
              <a:gd name="adj2" fmla="val 25000"/>
              <a:gd name="adj3" fmla="val 25000"/>
            </a:avLst>
          </a:prstGeom>
          <a:effectLst>
            <a:glow rad="635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6" name="15 Rectángulo redondeado"/>
          <p:cNvSpPr/>
          <p:nvPr/>
        </p:nvSpPr>
        <p:spPr>
          <a:xfrm>
            <a:off x="5940152" y="2996952"/>
            <a:ext cx="2952328" cy="720080"/>
          </a:xfrm>
          <a:prstGeom prst="roundRect">
            <a:avLst/>
          </a:prstGeom>
          <a:solidFill>
            <a:schemeClr val="tx2">
              <a:lumMod val="40000"/>
              <a:lumOff val="60000"/>
            </a:schemeClr>
          </a:solidFill>
          <a:ln w="3810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ctr"/>
            <a:r>
              <a:rPr lang="es-CL" dirty="0" smtClean="0">
                <a:solidFill>
                  <a:schemeClr val="tx2">
                    <a:lumMod val="50000"/>
                  </a:schemeClr>
                </a:solidFill>
                <a:effectLst>
                  <a:outerShdw blurRad="38100" dist="38100" dir="2700000" algn="tl">
                    <a:srgbClr val="000000">
                      <a:alpha val="43137"/>
                    </a:srgbClr>
                  </a:outerShdw>
                </a:effectLst>
                <a:latin typeface="Berlin Sans FB" pitchFamily="34" charset="0"/>
              </a:rPr>
              <a:t>3. Políticas</a:t>
            </a:r>
            <a:endParaRPr lang="es-CL" dirty="0">
              <a:solidFill>
                <a:schemeClr val="tx2">
                  <a:lumMod val="50000"/>
                </a:schemeClr>
              </a:solidFill>
              <a:effectLst>
                <a:outerShdw blurRad="38100" dist="38100" dir="2700000" algn="tl">
                  <a:srgbClr val="000000">
                    <a:alpha val="43137"/>
                  </a:srgbClr>
                </a:outerShdw>
              </a:effectLst>
              <a:latin typeface="Berlin Sans FB"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Flecha curvada hacia la derecha"/>
          <p:cNvSpPr/>
          <p:nvPr/>
        </p:nvSpPr>
        <p:spPr>
          <a:xfrm flipH="1">
            <a:off x="4788024" y="1700808"/>
            <a:ext cx="3312368" cy="2232248"/>
          </a:xfrm>
          <a:prstGeom prst="curvedRightArrow">
            <a:avLst>
              <a:gd name="adj1" fmla="val 7732"/>
              <a:gd name="adj2" fmla="val 14699"/>
              <a:gd name="adj3" fmla="val 28887"/>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s-CL">
              <a:solidFill>
                <a:schemeClr val="tx1"/>
              </a:solidFill>
            </a:endParaRPr>
          </a:p>
        </p:txBody>
      </p:sp>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Rectángulo redondeado"/>
          <p:cNvSpPr/>
          <p:nvPr/>
        </p:nvSpPr>
        <p:spPr>
          <a:xfrm>
            <a:off x="179512" y="1052736"/>
            <a:ext cx="7776864" cy="720080"/>
          </a:xfrm>
          <a:prstGeom prst="roundRect">
            <a:avLst/>
          </a:prstGeom>
          <a:gradFill>
            <a:gsLst>
              <a:gs pos="0">
                <a:schemeClr val="accent1">
                  <a:lumMod val="60000"/>
                  <a:lumOff val="40000"/>
                </a:schemeClr>
              </a:gs>
              <a:gs pos="35000">
                <a:schemeClr val="dk1">
                  <a:tint val="37000"/>
                  <a:satMod val="300000"/>
                </a:schemeClr>
              </a:gs>
              <a:gs pos="100000">
                <a:schemeClr val="dk1">
                  <a:tint val="15000"/>
                  <a:satMod val="350000"/>
                </a:schemeClr>
              </a:gs>
            </a:gsLst>
            <a:lin ang="16200000" scaled="1"/>
          </a:gradFill>
          <a:ln>
            <a:solidFill>
              <a:schemeClr val="accent5"/>
            </a:solidFill>
          </a:ln>
          <a:effectLst>
            <a:glow rad="101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CL" dirty="0"/>
          </a:p>
        </p:txBody>
      </p:sp>
      <p:sp>
        <p:nvSpPr>
          <p:cNvPr id="15" name="14 Rectángulo"/>
          <p:cNvSpPr/>
          <p:nvPr/>
        </p:nvSpPr>
        <p:spPr>
          <a:xfrm>
            <a:off x="251520" y="980729"/>
            <a:ext cx="7704856"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600" b="1" dirty="0" smtClean="0">
                <a:ln>
                  <a:prstDash val="solid"/>
                </a:ln>
                <a:solidFill>
                  <a:schemeClr val="tx2">
                    <a:lumMod val="50000"/>
                  </a:schemeClr>
                </a:solidFill>
                <a:effectLst>
                  <a:outerShdw blurRad="88000" dist="50800" dir="5040000" algn="tl">
                    <a:schemeClr val="accent4">
                      <a:tint val="80000"/>
                      <a:satMod val="250000"/>
                      <a:alpha val="45000"/>
                    </a:schemeClr>
                  </a:outerShdw>
                </a:effectLst>
              </a:rPr>
              <a:t>1- Económicas.</a:t>
            </a:r>
            <a:endParaRPr lang="es-ES" sz="3600" b="1" cap="none" spc="0" dirty="0">
              <a:ln>
                <a:prstDash val="solid"/>
              </a:ln>
              <a:solidFill>
                <a:schemeClr val="tx2">
                  <a:lumMod val="50000"/>
                </a:schemeClr>
              </a:solidFill>
              <a:effectLst>
                <a:outerShdw blurRad="88000" dist="50800" dir="5040000" algn="tl">
                  <a:schemeClr val="accent4">
                    <a:tint val="80000"/>
                    <a:satMod val="250000"/>
                    <a:alpha val="45000"/>
                  </a:schemeClr>
                </a:outerShdw>
              </a:effectLst>
            </a:endParaRPr>
          </a:p>
        </p:txBody>
      </p:sp>
      <p:sp>
        <p:nvSpPr>
          <p:cNvPr id="16" name="15 Rectángulo redondeado"/>
          <p:cNvSpPr/>
          <p:nvPr/>
        </p:nvSpPr>
        <p:spPr>
          <a:xfrm>
            <a:off x="467544" y="2204864"/>
            <a:ext cx="4536504" cy="3600400"/>
          </a:xfrm>
          <a:prstGeom prst="roundRect">
            <a:avLst/>
          </a:prstGeom>
          <a:solidFill>
            <a:schemeClr val="bg1">
              <a:lumMod val="95000"/>
            </a:schemeClr>
          </a:solidFill>
          <a:ln w="57150" cmpd="sng">
            <a:solidFill>
              <a:schemeClr val="accent1"/>
            </a:solidFill>
            <a:prstDash val="solid"/>
          </a:ln>
        </p:spPr>
        <p:style>
          <a:lnRef idx="2">
            <a:schemeClr val="accent4"/>
          </a:lnRef>
          <a:fillRef idx="1">
            <a:schemeClr val="lt1"/>
          </a:fillRef>
          <a:effectRef idx="0">
            <a:schemeClr val="accent4"/>
          </a:effectRef>
          <a:fontRef idx="minor">
            <a:schemeClr val="dk1"/>
          </a:fontRef>
        </p:style>
        <p:txBody>
          <a:bodyPr rtlCol="0" anchor="ctr"/>
          <a:lstStyle/>
          <a:p>
            <a:pPr algn="just">
              <a:buFont typeface="Wingdings" pitchFamily="2" charset="2"/>
              <a:buChar char="Ø"/>
            </a:pPr>
            <a:r>
              <a:rPr lang="es-CL" sz="2000" dirty="0" smtClean="0">
                <a:solidFill>
                  <a:schemeClr val="tx2"/>
                </a:solidFill>
                <a:latin typeface="Berlin Sans FB" pitchFamily="34" charset="0"/>
                <a:cs typeface="AngsanaUPC" pitchFamily="18" charset="-34"/>
              </a:rPr>
              <a:t>Quiebra de bancos.</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Cierre de empresas.</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Aumento del desempleo.</a:t>
            </a:r>
          </a:p>
          <a:p>
            <a:pPr algn="just">
              <a:buFont typeface="Wingdings" pitchFamily="2" charset="2"/>
              <a:buChar char="Ø"/>
            </a:pPr>
            <a:endParaRPr lang="es-CL" sz="2000" dirty="0" smtClean="0">
              <a:solidFill>
                <a:schemeClr val="tx2"/>
              </a:solidFill>
              <a:latin typeface="Berlin Sans FB" pitchFamily="34" charset="0"/>
              <a:cs typeface="AngsanaUPC" pitchFamily="18" charset="-34"/>
            </a:endParaRPr>
          </a:p>
          <a:p>
            <a:pPr algn="just">
              <a:buFont typeface="Wingdings" pitchFamily="2" charset="2"/>
              <a:buChar char="Ø"/>
            </a:pPr>
            <a:r>
              <a:rPr lang="es-CL" sz="2000" dirty="0" smtClean="0">
                <a:solidFill>
                  <a:schemeClr val="tx2"/>
                </a:solidFill>
                <a:latin typeface="Berlin Sans FB" pitchFamily="34" charset="0"/>
                <a:cs typeface="AngsanaUPC" pitchFamily="18" charset="-34"/>
              </a:rPr>
              <a:t>Crisis del modelo económico liberal.</a:t>
            </a:r>
            <a:endParaRPr lang="es-CL" sz="2000" dirty="0">
              <a:solidFill>
                <a:schemeClr val="tx2"/>
              </a:solidFill>
              <a:latin typeface="Berlin Sans FB" pitchFamily="34" charset="0"/>
              <a:cs typeface="AngsanaUPC" pitchFamily="18" charset="-34"/>
            </a:endParaRPr>
          </a:p>
        </p:txBody>
      </p:sp>
      <p:sp>
        <p:nvSpPr>
          <p:cNvPr id="17" name="16 Proceso alternativo"/>
          <p:cNvSpPr/>
          <p:nvPr/>
        </p:nvSpPr>
        <p:spPr>
          <a:xfrm>
            <a:off x="5508104" y="5517232"/>
            <a:ext cx="3456384" cy="648072"/>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400" i="1" dirty="0" smtClean="0">
                <a:solidFill>
                  <a:schemeClr val="accent4">
                    <a:lumMod val="50000"/>
                  </a:schemeClr>
                </a:solidFill>
              </a:rPr>
              <a:t>Imagen: Cierre de Bancos.</a:t>
            </a:r>
            <a:endParaRPr lang="es-CL" sz="1400" i="1" dirty="0">
              <a:solidFill>
                <a:schemeClr val="accent4">
                  <a:lumMod val="50000"/>
                </a:schemeClr>
              </a:solidFill>
            </a:endParaRPr>
          </a:p>
        </p:txBody>
      </p:sp>
      <p:pic>
        <p:nvPicPr>
          <p:cNvPr id="11" name="10 Imagen" descr="http://4.bp.blogspot.com/_UO4TBreTGQA/SfJeZ73Q87I/AAAAAAAAADo/jFqXgVpx9e0/s400/1.jpg"/>
          <p:cNvPicPr/>
          <p:nvPr/>
        </p:nvPicPr>
        <p:blipFill>
          <a:blip r:embed="rId3" cstate="print"/>
          <a:srcRect/>
          <a:stretch>
            <a:fillRect/>
          </a:stretch>
        </p:blipFill>
        <p:spPr bwMode="auto">
          <a:xfrm>
            <a:off x="6012160" y="2132856"/>
            <a:ext cx="2736304" cy="3240360"/>
          </a:xfrm>
          <a:prstGeom prst="rect">
            <a:avLst/>
          </a:prstGeom>
          <a:ln w="38100" cap="sq">
            <a:solidFill>
              <a:srgbClr val="000000"/>
            </a:solidFill>
            <a:prstDash val="solid"/>
            <a:miter lim="800000"/>
          </a:ln>
          <a:effectLst>
            <a:glow rad="139700">
              <a:schemeClr val="accent1">
                <a:satMod val="175000"/>
                <a:alpha val="40000"/>
              </a:schemeClr>
            </a:glow>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2075</TotalTime>
  <Words>701</Words>
  <Application>Microsoft Office PowerPoint</Application>
  <PresentationFormat>Presentación en pantalla (4:3)</PresentationFormat>
  <Paragraphs>106</Paragraphs>
  <Slides>15</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Angsana New</vt:lpstr>
      <vt:lpstr>AngsanaUPC</vt:lpstr>
      <vt:lpstr>Arial</vt:lpstr>
      <vt:lpstr>Berlin Sans FB</vt:lpstr>
      <vt:lpstr>Berlin Sans FB Demi</vt:lpstr>
      <vt:lpstr>Calibri</vt:lpstr>
      <vt:lpstr>Comic Sans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http://www.centor.mx.gd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IMPERIALISMO</dc:title>
  <dc:creator>Monica</dc:creator>
  <cp:lastModifiedBy>juan herrera veas</cp:lastModifiedBy>
  <cp:revision>227</cp:revision>
  <dcterms:created xsi:type="dcterms:W3CDTF">2011-07-23T01:11:02Z</dcterms:created>
  <dcterms:modified xsi:type="dcterms:W3CDTF">2020-06-06T21:18:43Z</dcterms:modified>
</cp:coreProperties>
</file>