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1" r:id="rId2"/>
    <p:sldId id="284" r:id="rId3"/>
    <p:sldId id="283" r:id="rId4"/>
    <p:sldId id="264" r:id="rId5"/>
    <p:sldId id="265" r:id="rId6"/>
    <p:sldId id="290" r:id="rId7"/>
    <p:sldId id="267" r:id="rId8"/>
    <p:sldId id="285" r:id="rId9"/>
    <p:sldId id="286" r:id="rId10"/>
    <p:sldId id="266" r:id="rId11"/>
    <p:sldId id="278" r:id="rId12"/>
    <p:sldId id="279" r:id="rId13"/>
    <p:sldId id="291" r:id="rId14"/>
    <p:sldId id="295" r:id="rId15"/>
    <p:sldId id="296" r:id="rId16"/>
    <p:sldId id="292" r:id="rId17"/>
    <p:sldId id="294" r:id="rId18"/>
    <p:sldId id="293" r:id="rId19"/>
    <p:sldId id="289" r:id="rId20"/>
    <p:sldId id="277" r:id="rId21"/>
  </p:sldIdLst>
  <p:sldSz cx="9144000" cy="6858000" type="screen4x3"/>
  <p:notesSz cx="10020300" cy="6888163"/>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70">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714" autoAdjust="0"/>
  </p:normalViewPr>
  <p:slideViewPr>
    <p:cSldViewPr>
      <p:cViewPr varScale="1">
        <p:scale>
          <a:sx n="67" d="100"/>
          <a:sy n="67" d="100"/>
        </p:scale>
        <p:origin x="13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3" d="100"/>
          <a:sy n="93" d="100"/>
        </p:scale>
        <p:origin x="-1398" y="-108"/>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Rectángulo"/>
          <p:cNvSpPr/>
          <p:nvPr/>
        </p:nvSpPr>
        <p:spPr>
          <a:xfrm>
            <a:off x="4457789" y="189470"/>
            <a:ext cx="1104723" cy="433948"/>
          </a:xfrm>
          <a:prstGeom prst="rect">
            <a:avLst/>
          </a:prstGeom>
        </p:spPr>
        <p:style>
          <a:lnRef idx="0">
            <a:schemeClr val="accent5"/>
          </a:lnRef>
          <a:fillRef idx="3">
            <a:schemeClr val="accent5"/>
          </a:fillRef>
          <a:effectRef idx="3">
            <a:schemeClr val="accent5"/>
          </a:effectRef>
          <a:fontRef idx="minor">
            <a:schemeClr val="lt1"/>
          </a:fontRef>
        </p:style>
        <p:txBody>
          <a:bodyPr lIns="96616" tIns="48308" rIns="96616" bIns="48308" rtlCol="0" anchor="ctr"/>
          <a:lstStyle/>
          <a:p>
            <a:pPr algn="ctr"/>
            <a:r>
              <a:rPr lang="es-CL" dirty="0" smtClean="0"/>
              <a:t>PPT N°6</a:t>
            </a:r>
            <a:endParaRPr lang="es-CL" dirty="0"/>
          </a:p>
        </p:txBody>
      </p:sp>
    </p:spTree>
    <p:extLst>
      <p:ext uri="{BB962C8B-B14F-4D97-AF65-F5344CB8AC3E}">
        <p14:creationId xmlns:p14="http://schemas.microsoft.com/office/powerpoint/2010/main" val="426150782"/>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CL"/>
          </a:p>
        </p:txBody>
      </p:sp>
      <p:sp>
        <p:nvSpPr>
          <p:cNvPr id="3" name="2 Marcador de fecha"/>
          <p:cNvSpPr>
            <a:spLocks noGrp="1"/>
          </p:cNvSpPr>
          <p:nvPr>
            <p:ph type="dt" idx="1"/>
          </p:nvPr>
        </p:nvSpPr>
        <p:spPr>
          <a:xfrm>
            <a:off x="5675851" y="0"/>
            <a:ext cx="4342130" cy="344408"/>
          </a:xfrm>
          <a:prstGeom prst="rect">
            <a:avLst/>
          </a:prstGeom>
        </p:spPr>
        <p:txBody>
          <a:bodyPr vert="horz" lIns="96616" tIns="48308" rIns="96616" bIns="48308" rtlCol="0"/>
          <a:lstStyle>
            <a:lvl1pPr algn="r">
              <a:defRPr sz="1300"/>
            </a:lvl1pPr>
          </a:lstStyle>
          <a:p>
            <a:fld id="{72277193-4BAE-4CF6-B5B6-F0787B55702B}" type="datetimeFigureOut">
              <a:rPr lang="es-CL" smtClean="0"/>
              <a:pPr/>
              <a:t>11-04-2015</a:t>
            </a:fld>
            <a:endParaRPr lang="es-CL"/>
          </a:p>
        </p:txBody>
      </p:sp>
      <p:sp>
        <p:nvSpPr>
          <p:cNvPr id="4" name="3 Marcador de imagen de diapositiva"/>
          <p:cNvSpPr>
            <a:spLocks noGrp="1" noRot="1" noChangeAspect="1"/>
          </p:cNvSpPr>
          <p:nvPr>
            <p:ph type="sldImg" idx="2"/>
          </p:nvPr>
        </p:nvSpPr>
        <p:spPr>
          <a:xfrm>
            <a:off x="3287713" y="515938"/>
            <a:ext cx="3446462" cy="2584450"/>
          </a:xfrm>
          <a:prstGeom prst="rect">
            <a:avLst/>
          </a:prstGeom>
          <a:noFill/>
          <a:ln w="12700">
            <a:solidFill>
              <a:prstClr val="black"/>
            </a:solidFill>
          </a:ln>
        </p:spPr>
        <p:txBody>
          <a:bodyPr vert="horz" lIns="96616" tIns="48308" rIns="96616" bIns="48308" rtlCol="0" anchor="ctr"/>
          <a:lstStyle/>
          <a:p>
            <a:endParaRPr lang="es-CL"/>
          </a:p>
        </p:txBody>
      </p:sp>
      <p:sp>
        <p:nvSpPr>
          <p:cNvPr id="5" name="4 Marcador de notas"/>
          <p:cNvSpPr>
            <a:spLocks noGrp="1"/>
          </p:cNvSpPr>
          <p:nvPr>
            <p:ph type="body" sz="quarter" idx="3"/>
          </p:nvPr>
        </p:nvSpPr>
        <p:spPr>
          <a:xfrm>
            <a:off x="1002030" y="3271878"/>
            <a:ext cx="8016240" cy="3099673"/>
          </a:xfrm>
          <a:prstGeom prst="rect">
            <a:avLst/>
          </a:prstGeom>
        </p:spPr>
        <p:txBody>
          <a:bodyPr vert="horz" lIns="96616" tIns="48308" rIns="96616" bIns="4830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6542560"/>
            <a:ext cx="4342130" cy="344408"/>
          </a:xfrm>
          <a:prstGeom prst="rect">
            <a:avLst/>
          </a:prstGeom>
        </p:spPr>
        <p:txBody>
          <a:bodyPr vert="horz" lIns="96616" tIns="48308" rIns="96616" bIns="48308" rtlCol="0" anchor="b"/>
          <a:lstStyle>
            <a:lvl1pPr algn="l">
              <a:defRPr sz="1300"/>
            </a:lvl1pPr>
          </a:lstStyle>
          <a:p>
            <a:endParaRPr lang="es-CL"/>
          </a:p>
        </p:txBody>
      </p:sp>
      <p:sp>
        <p:nvSpPr>
          <p:cNvPr id="7" name="6 Marcador de número de diapositiva"/>
          <p:cNvSpPr>
            <a:spLocks noGrp="1"/>
          </p:cNvSpPr>
          <p:nvPr>
            <p:ph type="sldNum" sz="quarter" idx="5"/>
          </p:nvPr>
        </p:nvSpPr>
        <p:spPr>
          <a:xfrm>
            <a:off x="5675851" y="6542560"/>
            <a:ext cx="4342130" cy="344408"/>
          </a:xfrm>
          <a:prstGeom prst="rect">
            <a:avLst/>
          </a:prstGeom>
        </p:spPr>
        <p:txBody>
          <a:bodyPr vert="horz" lIns="96616" tIns="48308" rIns="96616" bIns="48308" rtlCol="0" anchor="b"/>
          <a:lstStyle>
            <a:lvl1pPr algn="r">
              <a:defRPr sz="1300"/>
            </a:lvl1pPr>
          </a:lstStyle>
          <a:p>
            <a:fld id="{7C6B913E-E32A-427B-AE13-850ADFC4408E}" type="slidenum">
              <a:rPr lang="es-CL" smtClean="0"/>
              <a:pPr/>
              <a:t>‹Nº›</a:t>
            </a:fld>
            <a:endParaRPr lang="es-CL"/>
          </a:p>
        </p:txBody>
      </p:sp>
    </p:spTree>
    <p:extLst>
      <p:ext uri="{BB962C8B-B14F-4D97-AF65-F5344CB8AC3E}">
        <p14:creationId xmlns:p14="http://schemas.microsoft.com/office/powerpoint/2010/main" val="3167014118"/>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73722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306581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387609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135276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247017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201888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343035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274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encabezado"/>
          <p:cNvSpPr>
            <a:spLocks noGrp="1"/>
          </p:cNvSpPr>
          <p:nvPr>
            <p:ph type="hdr" sz="quarter" idx="10"/>
          </p:nvPr>
        </p:nvSpPr>
        <p:spPr/>
        <p:txBody>
          <a:bodyPr/>
          <a:lstStyle/>
          <a:p>
            <a:endParaRPr lang="es-CL"/>
          </a:p>
        </p:txBody>
      </p:sp>
      <p:sp>
        <p:nvSpPr>
          <p:cNvPr id="5" name="4 Marcador de pie de página"/>
          <p:cNvSpPr>
            <a:spLocks noGrp="1"/>
          </p:cNvSpPr>
          <p:nvPr>
            <p:ph type="ftr" sz="quarter" idx="11"/>
          </p:nvPr>
        </p:nvSpPr>
        <p:spPr/>
        <p:txBody>
          <a:bodyPr/>
          <a:lstStyle/>
          <a:p>
            <a:endParaRPr lang="es-CL"/>
          </a:p>
        </p:txBody>
      </p:sp>
    </p:spTree>
    <p:extLst>
      <p:ext uri="{BB962C8B-B14F-4D97-AF65-F5344CB8AC3E}">
        <p14:creationId xmlns:p14="http://schemas.microsoft.com/office/powerpoint/2010/main" val="118601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304003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279994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718345D4-2C5A-4CC5-BF5F-722DADBCD90D}" type="datetimeFigureOut">
              <a:rPr lang="es-CL"/>
              <a:pPr>
                <a:defRPr/>
              </a:pPr>
              <a:t>11-04-2015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9E2E2C0-34DB-4DA3-9D35-62706CC5E5AF}"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06FA159-06BF-424F-AC91-8BA261033802}" type="datetimeFigureOut">
              <a:rPr lang="es-CL"/>
              <a:pPr>
                <a:defRPr/>
              </a:pPr>
              <a:t>11-04-2015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CD5D015-EE3F-4EBC-9DBA-912A8B5154C5}"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A26C25B-630F-4B04-BC7C-7B0A93C417F0}" type="datetimeFigureOut">
              <a:rPr lang="es-CL"/>
              <a:pPr>
                <a:defRPr/>
              </a:pPr>
              <a:t>11-04-2015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08147C6-0CDD-4309-B717-3514CAABAECA}"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DA5F739-BEB4-44F6-9670-756B87D72754}" type="datetimeFigureOut">
              <a:rPr lang="es-CL"/>
              <a:pPr>
                <a:defRPr/>
              </a:pPr>
              <a:t>11-04-2015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C7C09C3-50E2-4D60-A90A-8CD34EC5B819}"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242AD1B-1E7D-473B-8F9B-20D498A70869}" type="datetimeFigureOut">
              <a:rPr lang="es-CL"/>
              <a:pPr>
                <a:defRPr/>
              </a:pPr>
              <a:t>11-04-2015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1C151BB-490C-4F2A-89F2-E0CA79AAE261}"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lvl1pPr>
          </a:lstStyle>
          <a:p>
            <a:pPr>
              <a:defRPr/>
            </a:pPr>
            <a:fld id="{68196781-D0A2-4A93-9E6F-FDACC6300891}" type="datetimeFigureOut">
              <a:rPr lang="es-CL"/>
              <a:pPr>
                <a:defRPr/>
              </a:pPr>
              <a:t>11-04-2015</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385C1F5B-2F5F-4EB7-BC82-8CAAB4D4E936}"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a:defRPr/>
            </a:lvl1pPr>
          </a:lstStyle>
          <a:p>
            <a:pPr>
              <a:defRPr/>
            </a:pPr>
            <a:fld id="{4922322B-2939-494D-AC86-D5A3C4F9FEBB}" type="datetimeFigureOut">
              <a:rPr lang="es-CL"/>
              <a:pPr>
                <a:defRPr/>
              </a:pPr>
              <a:t>11-04-2015</a:t>
            </a:fld>
            <a:endParaRPr lang="es-CL"/>
          </a:p>
        </p:txBody>
      </p:sp>
      <p:sp>
        <p:nvSpPr>
          <p:cNvPr id="8" name="7 Marcador de pie de página"/>
          <p:cNvSpPr>
            <a:spLocks noGrp="1"/>
          </p:cNvSpPr>
          <p:nvPr>
            <p:ph type="ftr" sz="quarter" idx="11"/>
          </p:nvPr>
        </p:nvSpPr>
        <p:spPr/>
        <p:txBody>
          <a:bodyPr/>
          <a:lstStyle>
            <a:lvl1pPr>
              <a:defRPr/>
            </a:lvl1pPr>
          </a:lstStyle>
          <a:p>
            <a:pPr>
              <a:defRPr/>
            </a:pPr>
            <a:endParaRPr lang="es-CL"/>
          </a:p>
        </p:txBody>
      </p:sp>
      <p:sp>
        <p:nvSpPr>
          <p:cNvPr id="9" name="8 Marcador de número de diapositiva"/>
          <p:cNvSpPr>
            <a:spLocks noGrp="1"/>
          </p:cNvSpPr>
          <p:nvPr>
            <p:ph type="sldNum" sz="quarter" idx="12"/>
          </p:nvPr>
        </p:nvSpPr>
        <p:spPr/>
        <p:txBody>
          <a:bodyPr/>
          <a:lstStyle>
            <a:lvl1pPr>
              <a:defRPr/>
            </a:lvl1pPr>
          </a:lstStyle>
          <a:p>
            <a:pPr>
              <a:defRPr/>
            </a:pPr>
            <a:fld id="{CCE0B0F2-FE62-42BD-B0AA-56A137C072A9}"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lvl1pPr>
          </a:lstStyle>
          <a:p>
            <a:pPr>
              <a:defRPr/>
            </a:pPr>
            <a:fld id="{33C4B92B-635A-4A71-B92F-D5A3C9AA7615}" type="datetimeFigureOut">
              <a:rPr lang="es-CL"/>
              <a:pPr>
                <a:defRPr/>
              </a:pPr>
              <a:t>11-04-2015</a:t>
            </a:fld>
            <a:endParaRPr lang="es-CL"/>
          </a:p>
        </p:txBody>
      </p:sp>
      <p:sp>
        <p:nvSpPr>
          <p:cNvPr id="4" name="3 Marcador de pie de página"/>
          <p:cNvSpPr>
            <a:spLocks noGrp="1"/>
          </p:cNvSpPr>
          <p:nvPr>
            <p:ph type="ftr" sz="quarter" idx="11"/>
          </p:nvPr>
        </p:nvSpPr>
        <p:spPr/>
        <p:txBody>
          <a:bodyPr/>
          <a:lstStyle>
            <a:lvl1pPr>
              <a:defRPr/>
            </a:lvl1pPr>
          </a:lstStyle>
          <a:p>
            <a:pPr>
              <a:defRPr/>
            </a:pPr>
            <a:endParaRPr lang="es-CL"/>
          </a:p>
        </p:txBody>
      </p:sp>
      <p:sp>
        <p:nvSpPr>
          <p:cNvPr id="5" name="4 Marcador de número de diapositiva"/>
          <p:cNvSpPr>
            <a:spLocks noGrp="1"/>
          </p:cNvSpPr>
          <p:nvPr>
            <p:ph type="sldNum" sz="quarter" idx="12"/>
          </p:nvPr>
        </p:nvSpPr>
        <p:spPr/>
        <p:txBody>
          <a:bodyPr/>
          <a:lstStyle>
            <a:lvl1pPr>
              <a:defRPr/>
            </a:lvl1pPr>
          </a:lstStyle>
          <a:p>
            <a:pPr>
              <a:defRPr/>
            </a:pPr>
            <a:fld id="{49DC3F88-9992-47EA-B85B-CC1FCC974AFE}"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6328BAC4-5431-4BC9-932F-88E1EAAE428B}" type="datetimeFigureOut">
              <a:rPr lang="es-CL"/>
              <a:pPr>
                <a:defRPr/>
              </a:pPr>
              <a:t>11-04-2015</a:t>
            </a:fld>
            <a:endParaRPr lang="es-CL"/>
          </a:p>
        </p:txBody>
      </p:sp>
      <p:sp>
        <p:nvSpPr>
          <p:cNvPr id="3" name="2 Marcador de pie de página"/>
          <p:cNvSpPr>
            <a:spLocks noGrp="1"/>
          </p:cNvSpPr>
          <p:nvPr>
            <p:ph type="ftr" sz="quarter" idx="11"/>
          </p:nvPr>
        </p:nvSpPr>
        <p:spPr/>
        <p:txBody>
          <a:bodyPr/>
          <a:lstStyle>
            <a:lvl1pPr>
              <a:defRPr/>
            </a:lvl1pPr>
          </a:lstStyle>
          <a:p>
            <a:pPr>
              <a:defRPr/>
            </a:pPr>
            <a:endParaRPr lang="es-CL"/>
          </a:p>
        </p:txBody>
      </p:sp>
      <p:sp>
        <p:nvSpPr>
          <p:cNvPr id="4" name="3 Marcador de número de diapositiva"/>
          <p:cNvSpPr>
            <a:spLocks noGrp="1"/>
          </p:cNvSpPr>
          <p:nvPr>
            <p:ph type="sldNum" sz="quarter" idx="12"/>
          </p:nvPr>
        </p:nvSpPr>
        <p:spPr/>
        <p:txBody>
          <a:bodyPr/>
          <a:lstStyle>
            <a:lvl1pPr>
              <a:defRPr/>
            </a:lvl1pPr>
          </a:lstStyle>
          <a:p>
            <a:pPr>
              <a:defRPr/>
            </a:pPr>
            <a:fld id="{7A2DFCF2-7D47-4073-9C1C-BD35C47337B0}"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FB2ECDC7-AE23-4AB4-AF9E-B710B4F641EF}" type="datetimeFigureOut">
              <a:rPr lang="es-CL"/>
              <a:pPr>
                <a:defRPr/>
              </a:pPr>
              <a:t>11-04-2015</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BE5AA897-4D23-4907-A3EB-7AAC96039403}"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B5E6FEEE-789C-4F8A-8CEE-1E718689D83E}" type="datetimeFigureOut">
              <a:rPr lang="es-CL"/>
              <a:pPr>
                <a:defRPr/>
              </a:pPr>
              <a:t>11-04-2015</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D0358F9D-7C9C-495C-A6FF-60552BEF5983}"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7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F4D0F9-7B93-4997-AEDA-B986A0DC740B}" type="datetimeFigureOut">
              <a:rPr lang="es-CL"/>
              <a:pPr>
                <a:defRPr/>
              </a:pPr>
              <a:t>11-04-2015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8B19DF-302D-4C92-9FBE-496697396DE3}"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recursosdehistoria.wordpres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recursosdehistoria.wordpress.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recursosdehistoria.wordpres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recursosdehistoria.wordpress.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ecursosdehistoria.wordpress.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recursosdehistoria.wordpress.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recursosdehistoria.wordpress.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recursosdehistoria.wordpress.com/"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recursosdehistoria.wordpress.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recursosdehistoria.wordpress.com/"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http://recursosdehistoria.wordpress.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recursosdehistoria.wordpres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recursosdehistoria.wordpress.com/" TargetMode="External"/><Relationship Id="rId4" Type="http://schemas.openxmlformats.org/officeDocument/2006/relationships/hyperlink" Target="http://recursosdehistoria.wordpres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recursosdehistoria.wordpres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recursosdehistoria.wordpress.com/" TargetMode="Externa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recursosdehistoria.wordpress.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recursosdehistoria.wordpress.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recursosdehistoria.wordpress.com/" TargetMode="Externa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recursosdehistoria.wordpres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recursosdehistoria.wordpress.com/"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6" name="5 Rectángulo redondeado"/>
          <p:cNvSpPr/>
          <p:nvPr/>
        </p:nvSpPr>
        <p:spPr>
          <a:xfrm>
            <a:off x="107504" y="1052736"/>
            <a:ext cx="3960440" cy="12241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s-CL" b="1" i="1" dirty="0" smtClean="0">
                <a:solidFill>
                  <a:schemeClr val="tx2"/>
                </a:solidFill>
              </a:rPr>
              <a:t>Clase N° 6</a:t>
            </a:r>
          </a:p>
          <a:p>
            <a:r>
              <a:rPr lang="es-CL" b="1" i="1" dirty="0" smtClean="0">
                <a:solidFill>
                  <a:schemeClr val="tx2"/>
                </a:solidFill>
              </a:rPr>
              <a:t>Unidad : </a:t>
            </a:r>
            <a:r>
              <a:rPr lang="es-CL" i="1" dirty="0" smtClean="0"/>
              <a:t>La Primera Guerra Mundial y el mundo de Entreguerras.</a:t>
            </a:r>
          </a:p>
          <a:p>
            <a:r>
              <a:rPr lang="es-CL" b="1" i="1" dirty="0" smtClean="0">
                <a:solidFill>
                  <a:schemeClr val="tx2"/>
                </a:solidFill>
              </a:rPr>
              <a:t>Curso: </a:t>
            </a:r>
            <a:r>
              <a:rPr lang="es-CL" i="1" dirty="0" smtClean="0"/>
              <a:t>Primero Medio.</a:t>
            </a:r>
            <a:endParaRPr lang="es-CL" i="1" dirty="0"/>
          </a:p>
        </p:txBody>
      </p:sp>
      <p:sp>
        <p:nvSpPr>
          <p:cNvPr id="7" name="6 Nube"/>
          <p:cNvSpPr/>
          <p:nvPr/>
        </p:nvSpPr>
        <p:spPr>
          <a:xfrm>
            <a:off x="7668344" y="1052736"/>
            <a:ext cx="1224136" cy="864096"/>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L" dirty="0" smtClean="0"/>
              <a:t>PPT N°6</a:t>
            </a:r>
            <a:endParaRPr lang="es-CL" dirty="0"/>
          </a:p>
        </p:txBody>
      </p:sp>
      <p:sp>
        <p:nvSpPr>
          <p:cNvPr id="8" name="7 Rectángulo"/>
          <p:cNvSpPr/>
          <p:nvPr/>
        </p:nvSpPr>
        <p:spPr>
          <a:xfrm>
            <a:off x="323528" y="2420888"/>
            <a:ext cx="9036496" cy="523220"/>
          </a:xfrm>
          <a:prstGeom prst="rect">
            <a:avLst/>
          </a:prstGeom>
          <a:noFill/>
        </p:spPr>
        <p:txBody>
          <a:bodyPr wrap="square" lIns="91440" tIns="45720" rIns="91440" bIns="45720">
            <a:spAutoFit/>
          </a:bodyPr>
          <a:lstStyle/>
          <a:p>
            <a:pPr algn="ctr"/>
            <a:r>
              <a:rPr lang="es-E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Crisis 1929</a:t>
            </a:r>
            <a:endParaRPr lang="es-E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9" name="8 Rectángulo"/>
          <p:cNvSpPr/>
          <p:nvPr/>
        </p:nvSpPr>
        <p:spPr>
          <a:xfrm>
            <a:off x="179512" y="2924944"/>
            <a:ext cx="8712968"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sz="6600" b="1" i="1" spc="50" dirty="0" smtClean="0">
                <a:ln w="11430"/>
                <a:solidFill>
                  <a:schemeClr val="tx2"/>
                </a:solidFill>
                <a:effectLst>
                  <a:outerShdw blurRad="76200" dist="50800" dir="5400000" algn="tl" rotWithShape="0">
                    <a:srgbClr val="000000">
                      <a:alpha val="65000"/>
                    </a:srgbClr>
                  </a:outerShdw>
                </a:effectLst>
                <a:latin typeface="Berlin Sans FB" pitchFamily="34" charset="0"/>
              </a:rPr>
              <a:t>“Gran Depresión Económica”</a:t>
            </a:r>
            <a:endParaRPr lang="es-CL" sz="6600" b="1" i="1" spc="50" dirty="0">
              <a:ln w="11430"/>
              <a:solidFill>
                <a:schemeClr val="tx2"/>
              </a:solidFill>
              <a:effectLst>
                <a:outerShdw blurRad="76200" dist="50800" dir="5400000" algn="tl" rotWithShape="0">
                  <a:srgbClr val="000000">
                    <a:alpha val="65000"/>
                  </a:srgbClr>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8" name="7 Elipse"/>
          <p:cNvSpPr/>
          <p:nvPr/>
        </p:nvSpPr>
        <p:spPr>
          <a:xfrm>
            <a:off x="2627784" y="1052736"/>
            <a:ext cx="4104456" cy="165618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L" sz="3200" dirty="0" smtClean="0">
                <a:latin typeface="Berlin Sans FB Demi" pitchFamily="34" charset="0"/>
              </a:rPr>
              <a:t>Consecuencias Crisis 29</a:t>
            </a:r>
            <a:endParaRPr lang="es-CL" sz="3200" dirty="0">
              <a:latin typeface="Berlin Sans FB Demi" pitchFamily="34" charset="0"/>
            </a:endParaRPr>
          </a:p>
        </p:txBody>
      </p:sp>
      <p:sp>
        <p:nvSpPr>
          <p:cNvPr id="9" name="8 Flecha doblada hacia arriba"/>
          <p:cNvSpPr/>
          <p:nvPr/>
        </p:nvSpPr>
        <p:spPr>
          <a:xfrm rot="10800000">
            <a:off x="1619672" y="1844824"/>
            <a:ext cx="936102" cy="915668"/>
          </a:xfrm>
          <a:prstGeom prst="bentUpArrow">
            <a:avLst>
              <a:gd name="adj1" fmla="val 9545"/>
              <a:gd name="adj2" fmla="val 25000"/>
              <a:gd name="adj3" fmla="val 25000"/>
            </a:avLst>
          </a:prstGeom>
          <a:effectLst>
            <a:glow rad="635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0" name="9 Rectángulo redondeado"/>
          <p:cNvSpPr/>
          <p:nvPr/>
        </p:nvSpPr>
        <p:spPr>
          <a:xfrm>
            <a:off x="251520" y="2924944"/>
            <a:ext cx="2952328" cy="720080"/>
          </a:xfrm>
          <a:prstGeom prst="roundRect">
            <a:avLst/>
          </a:prstGeom>
          <a:solidFill>
            <a:schemeClr val="tx2">
              <a:lumMod val="40000"/>
              <a:lumOff val="60000"/>
            </a:schemeClr>
          </a:solidFill>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ctr">
              <a:buFont typeface="+mj-lt"/>
              <a:buAutoNum type="arabicPeriod"/>
            </a:pPr>
            <a:r>
              <a:rPr lang="es-CL" dirty="0" smtClean="0">
                <a:solidFill>
                  <a:schemeClr val="tx2">
                    <a:lumMod val="50000"/>
                  </a:schemeClr>
                </a:solidFill>
                <a:effectLst>
                  <a:outerShdw blurRad="38100" dist="38100" dir="2700000" algn="tl">
                    <a:srgbClr val="000000">
                      <a:alpha val="43137"/>
                    </a:srgbClr>
                  </a:outerShdw>
                </a:effectLst>
                <a:latin typeface="Berlin Sans FB" pitchFamily="34" charset="0"/>
              </a:rPr>
              <a:t>Económicas</a:t>
            </a:r>
            <a:endParaRPr lang="es-CL" dirty="0">
              <a:solidFill>
                <a:schemeClr val="tx2">
                  <a:lumMod val="50000"/>
                </a:schemeClr>
              </a:solidFill>
              <a:effectLst>
                <a:outerShdw blurRad="38100" dist="38100" dir="2700000" algn="tl">
                  <a:srgbClr val="000000">
                    <a:alpha val="43137"/>
                  </a:srgbClr>
                </a:outerShdw>
              </a:effectLst>
              <a:latin typeface="Berlin Sans FB" pitchFamily="34" charset="0"/>
            </a:endParaRPr>
          </a:p>
        </p:txBody>
      </p:sp>
      <p:sp>
        <p:nvSpPr>
          <p:cNvPr id="11" name="10 Flecha abajo"/>
          <p:cNvSpPr/>
          <p:nvPr/>
        </p:nvSpPr>
        <p:spPr>
          <a:xfrm>
            <a:off x="4644008" y="2924944"/>
            <a:ext cx="216024" cy="1152128"/>
          </a:xfrm>
          <a:prstGeom prst="downArrow">
            <a:avLst/>
          </a:prstGeom>
          <a:effectLst>
            <a:glow rad="635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CL"/>
          </a:p>
        </p:txBody>
      </p:sp>
      <p:sp>
        <p:nvSpPr>
          <p:cNvPr id="12" name="11 Rectángulo redondeado"/>
          <p:cNvSpPr/>
          <p:nvPr/>
        </p:nvSpPr>
        <p:spPr>
          <a:xfrm>
            <a:off x="3419872" y="4509120"/>
            <a:ext cx="3096344" cy="792088"/>
          </a:xfrm>
          <a:prstGeom prst="roundRect">
            <a:avLst/>
          </a:prstGeom>
          <a:solidFill>
            <a:schemeClr val="tx2">
              <a:lumMod val="40000"/>
              <a:lumOff val="60000"/>
            </a:schemeClr>
          </a:solidFill>
          <a:ln w="28575">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ctr"/>
            <a:r>
              <a:rPr lang="es-CL" sz="2000" dirty="0" smtClean="0">
                <a:solidFill>
                  <a:schemeClr val="tx2">
                    <a:lumMod val="50000"/>
                  </a:schemeClr>
                </a:solidFill>
                <a:effectLst>
                  <a:outerShdw blurRad="38100" dist="38100" dir="2700000" algn="tl">
                    <a:srgbClr val="000000">
                      <a:alpha val="43137"/>
                    </a:srgbClr>
                  </a:outerShdw>
                </a:effectLst>
                <a:latin typeface="Berlin Sans FB" pitchFamily="34" charset="0"/>
              </a:rPr>
              <a:t>2. Sociales</a:t>
            </a:r>
            <a:r>
              <a:rPr lang="es-CL" dirty="0" smtClean="0">
                <a:solidFill>
                  <a:schemeClr val="tx2">
                    <a:lumMod val="50000"/>
                  </a:schemeClr>
                </a:solidFill>
                <a:effectLst>
                  <a:outerShdw blurRad="38100" dist="38100" dir="2700000" algn="tl">
                    <a:srgbClr val="000000">
                      <a:alpha val="43137"/>
                    </a:srgbClr>
                  </a:outerShdw>
                </a:effectLst>
                <a:latin typeface="Berlin Sans FB" pitchFamily="34" charset="0"/>
              </a:rPr>
              <a:t>  </a:t>
            </a:r>
            <a:endParaRPr lang="es-CL" dirty="0">
              <a:solidFill>
                <a:schemeClr val="tx2">
                  <a:lumMod val="50000"/>
                </a:schemeClr>
              </a:solidFill>
              <a:effectLst>
                <a:outerShdw blurRad="38100" dist="38100" dir="2700000" algn="tl">
                  <a:srgbClr val="000000">
                    <a:alpha val="43137"/>
                  </a:srgbClr>
                </a:outerShdw>
              </a:effectLst>
              <a:latin typeface="Berlin Sans FB" pitchFamily="34" charset="0"/>
            </a:endParaRPr>
          </a:p>
        </p:txBody>
      </p:sp>
      <p:sp>
        <p:nvSpPr>
          <p:cNvPr id="13" name="12 Flecha doblada hacia arriba"/>
          <p:cNvSpPr/>
          <p:nvPr/>
        </p:nvSpPr>
        <p:spPr>
          <a:xfrm rot="10800000" flipH="1">
            <a:off x="6804248" y="1772816"/>
            <a:ext cx="648072" cy="915668"/>
          </a:xfrm>
          <a:prstGeom prst="bentUpArrow">
            <a:avLst>
              <a:gd name="adj1" fmla="val 9545"/>
              <a:gd name="adj2" fmla="val 25000"/>
              <a:gd name="adj3" fmla="val 25000"/>
            </a:avLst>
          </a:prstGeom>
          <a:effectLst>
            <a:glow rad="635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6" name="15 Rectángulo redondeado"/>
          <p:cNvSpPr/>
          <p:nvPr/>
        </p:nvSpPr>
        <p:spPr>
          <a:xfrm>
            <a:off x="5940152" y="2996952"/>
            <a:ext cx="2952328" cy="720080"/>
          </a:xfrm>
          <a:prstGeom prst="roundRect">
            <a:avLst/>
          </a:prstGeom>
          <a:solidFill>
            <a:schemeClr val="tx2">
              <a:lumMod val="40000"/>
              <a:lumOff val="60000"/>
            </a:schemeClr>
          </a:solidFill>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ctr"/>
            <a:r>
              <a:rPr lang="es-CL" dirty="0" smtClean="0">
                <a:solidFill>
                  <a:schemeClr val="tx2">
                    <a:lumMod val="50000"/>
                  </a:schemeClr>
                </a:solidFill>
                <a:effectLst>
                  <a:outerShdw blurRad="38100" dist="38100" dir="2700000" algn="tl">
                    <a:srgbClr val="000000">
                      <a:alpha val="43137"/>
                    </a:srgbClr>
                  </a:outerShdw>
                </a:effectLst>
                <a:latin typeface="Berlin Sans FB" pitchFamily="34" charset="0"/>
              </a:rPr>
              <a:t>3. Políticas</a:t>
            </a:r>
            <a:endParaRPr lang="es-CL" dirty="0">
              <a:solidFill>
                <a:schemeClr val="tx2">
                  <a:lumMod val="50000"/>
                </a:schemeClr>
              </a:solidFill>
              <a:effectLst>
                <a:outerShdw blurRad="38100" dist="38100" dir="2700000" algn="tl">
                  <a:srgbClr val="000000">
                    <a:alpha val="43137"/>
                  </a:srgbClr>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lecha curvada hacia la derecha"/>
          <p:cNvSpPr/>
          <p:nvPr/>
        </p:nvSpPr>
        <p:spPr>
          <a:xfrm flipH="1">
            <a:off x="4788024" y="1700808"/>
            <a:ext cx="3312368" cy="2232248"/>
          </a:xfrm>
          <a:prstGeom prst="curvedRightArrow">
            <a:avLst>
              <a:gd name="adj1" fmla="val 7732"/>
              <a:gd name="adj2" fmla="val 14699"/>
              <a:gd name="adj3" fmla="val 28887"/>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pic>
        <p:nvPicPr>
          <p:cNvPr id="1026"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Rectángulo redondeado"/>
          <p:cNvSpPr/>
          <p:nvPr/>
        </p:nvSpPr>
        <p:spPr>
          <a:xfrm>
            <a:off x="179512" y="1052736"/>
            <a:ext cx="7776864" cy="720080"/>
          </a:xfrm>
          <a:prstGeom prst="roundRect">
            <a:avLst/>
          </a:prstGeom>
          <a:gradFill>
            <a:gsLst>
              <a:gs pos="0">
                <a:schemeClr val="accent1">
                  <a:lumMod val="60000"/>
                  <a:lumOff val="40000"/>
                </a:schemeClr>
              </a:gs>
              <a:gs pos="35000">
                <a:schemeClr val="dk1">
                  <a:tint val="37000"/>
                  <a:satMod val="300000"/>
                </a:schemeClr>
              </a:gs>
              <a:gs pos="100000">
                <a:schemeClr val="dk1">
                  <a:tint val="15000"/>
                  <a:satMod val="350000"/>
                </a:schemeClr>
              </a:gs>
            </a:gsLst>
            <a:lin ang="16200000" scaled="1"/>
          </a:gradFill>
          <a:ln>
            <a:solidFill>
              <a:schemeClr val="accent5"/>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dirty="0"/>
          </a:p>
        </p:txBody>
      </p:sp>
      <p:sp>
        <p:nvSpPr>
          <p:cNvPr id="15" name="14 Rectángulo"/>
          <p:cNvSpPr/>
          <p:nvPr/>
        </p:nvSpPr>
        <p:spPr>
          <a:xfrm>
            <a:off x="251520" y="980729"/>
            <a:ext cx="7704856"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600" b="1" dirty="0" smtClean="0">
                <a:ln>
                  <a:prstDash val="solid"/>
                </a:ln>
                <a:solidFill>
                  <a:schemeClr val="tx2">
                    <a:lumMod val="50000"/>
                  </a:schemeClr>
                </a:solidFill>
                <a:effectLst>
                  <a:outerShdw blurRad="88000" dist="50800" dir="5040000" algn="tl">
                    <a:schemeClr val="accent4">
                      <a:tint val="80000"/>
                      <a:satMod val="250000"/>
                      <a:alpha val="45000"/>
                    </a:schemeClr>
                  </a:outerShdw>
                </a:effectLst>
              </a:rPr>
              <a:t>1- Económicas.</a:t>
            </a:r>
            <a:endParaRPr lang="es-ES" sz="3600" b="1" cap="none" spc="0" dirty="0">
              <a:ln>
                <a:prstDash val="solid"/>
              </a:ln>
              <a:solidFill>
                <a:schemeClr val="tx2">
                  <a:lumMod val="50000"/>
                </a:schemeClr>
              </a:solidFill>
              <a:effectLst>
                <a:outerShdw blurRad="88000" dist="50800" dir="5040000" algn="tl">
                  <a:schemeClr val="accent4">
                    <a:tint val="80000"/>
                    <a:satMod val="250000"/>
                    <a:alpha val="45000"/>
                  </a:schemeClr>
                </a:outerShdw>
              </a:effectLst>
            </a:endParaRPr>
          </a:p>
        </p:txBody>
      </p:sp>
      <p:sp>
        <p:nvSpPr>
          <p:cNvPr id="16" name="15 Rectángulo redondeado"/>
          <p:cNvSpPr/>
          <p:nvPr/>
        </p:nvSpPr>
        <p:spPr>
          <a:xfrm>
            <a:off x="467544" y="2204864"/>
            <a:ext cx="4536504" cy="3600400"/>
          </a:xfrm>
          <a:prstGeom prst="roundRect">
            <a:avLst/>
          </a:prstGeom>
          <a:solidFill>
            <a:schemeClr val="bg1">
              <a:lumMod val="95000"/>
            </a:schemeClr>
          </a:solidFill>
          <a:ln w="57150" cmpd="sng">
            <a:solidFill>
              <a:schemeClr val="accent1"/>
            </a:solidFill>
            <a:prstDash val="solid"/>
          </a:ln>
        </p:spPr>
        <p:style>
          <a:lnRef idx="2">
            <a:schemeClr val="accent4"/>
          </a:lnRef>
          <a:fillRef idx="1">
            <a:schemeClr val="lt1"/>
          </a:fillRef>
          <a:effectRef idx="0">
            <a:schemeClr val="accent4"/>
          </a:effectRef>
          <a:fontRef idx="minor">
            <a:schemeClr val="dk1"/>
          </a:fontRef>
        </p:style>
        <p:txBody>
          <a:bodyPr rtlCol="0" anchor="ctr"/>
          <a:lstStyle/>
          <a:p>
            <a:pPr algn="just">
              <a:buFont typeface="Wingdings" pitchFamily="2" charset="2"/>
              <a:buChar char="Ø"/>
            </a:pPr>
            <a:r>
              <a:rPr lang="es-CL" sz="2000" dirty="0" smtClean="0">
                <a:solidFill>
                  <a:schemeClr val="tx2"/>
                </a:solidFill>
                <a:latin typeface="Berlin Sans FB" pitchFamily="34" charset="0"/>
                <a:cs typeface="AngsanaUPC" pitchFamily="18" charset="-34"/>
              </a:rPr>
              <a:t>Quiebra de bancos.</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Cierre de empresas.</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Aumento del desempleo.</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Crisis del modelo económico liberal.</a:t>
            </a:r>
            <a:endParaRPr lang="es-CL" sz="2000" dirty="0">
              <a:solidFill>
                <a:schemeClr val="tx2"/>
              </a:solidFill>
              <a:latin typeface="Berlin Sans FB" pitchFamily="34" charset="0"/>
              <a:cs typeface="AngsanaUPC" pitchFamily="18" charset="-34"/>
            </a:endParaRPr>
          </a:p>
        </p:txBody>
      </p:sp>
      <p:sp>
        <p:nvSpPr>
          <p:cNvPr id="17" name="16 Proceso alternativo"/>
          <p:cNvSpPr/>
          <p:nvPr/>
        </p:nvSpPr>
        <p:spPr>
          <a:xfrm>
            <a:off x="5508104" y="5517232"/>
            <a:ext cx="3456384" cy="648072"/>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400" i="1" dirty="0" smtClean="0">
                <a:solidFill>
                  <a:schemeClr val="accent4">
                    <a:lumMod val="50000"/>
                  </a:schemeClr>
                </a:solidFill>
              </a:rPr>
              <a:t>Imagen: Cierre de Bancos.</a:t>
            </a:r>
            <a:endParaRPr lang="es-CL" sz="1400" i="1" dirty="0">
              <a:solidFill>
                <a:schemeClr val="accent4">
                  <a:lumMod val="50000"/>
                </a:schemeClr>
              </a:solidFill>
            </a:endParaRPr>
          </a:p>
        </p:txBody>
      </p:sp>
      <p:pic>
        <p:nvPicPr>
          <p:cNvPr id="11" name="10 Imagen" descr="http://4.bp.blogspot.com/_UO4TBreTGQA/SfJeZ73Q87I/AAAAAAAAADo/jFqXgVpx9e0/s400/1.jpg"/>
          <p:cNvPicPr/>
          <p:nvPr/>
        </p:nvPicPr>
        <p:blipFill>
          <a:blip r:embed="rId5" cstate="print"/>
          <a:srcRect/>
          <a:stretch>
            <a:fillRect/>
          </a:stretch>
        </p:blipFill>
        <p:spPr bwMode="auto">
          <a:xfrm>
            <a:off x="6012160" y="2132856"/>
            <a:ext cx="2736304" cy="3240360"/>
          </a:xfrm>
          <a:prstGeom prst="rect">
            <a:avLst/>
          </a:prstGeom>
          <a:ln w="38100" cap="sq">
            <a:solidFill>
              <a:srgbClr val="000000"/>
            </a:solidFill>
            <a:prstDash val="solid"/>
            <a:miter lim="800000"/>
          </a:ln>
          <a:effectLst>
            <a:glow rad="139700">
              <a:schemeClr val="accent1">
                <a:satMod val="175000"/>
                <a:alpha val="40000"/>
              </a:schemeClr>
            </a:glow>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lecha curvada hacia la derecha"/>
          <p:cNvSpPr/>
          <p:nvPr/>
        </p:nvSpPr>
        <p:spPr>
          <a:xfrm>
            <a:off x="179512" y="1628800"/>
            <a:ext cx="4248472" cy="2232248"/>
          </a:xfrm>
          <a:prstGeom prst="curvedRightArrow">
            <a:avLst>
              <a:gd name="adj1" fmla="val 7732"/>
              <a:gd name="adj2" fmla="val 14699"/>
              <a:gd name="adj3" fmla="val 25000"/>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pic>
        <p:nvPicPr>
          <p:cNvPr id="1026"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Rectángulo redondeado"/>
          <p:cNvSpPr/>
          <p:nvPr/>
        </p:nvSpPr>
        <p:spPr>
          <a:xfrm>
            <a:off x="4355976" y="2060848"/>
            <a:ext cx="4464496" cy="3960440"/>
          </a:xfrm>
          <a:prstGeom prst="roundRect">
            <a:avLst/>
          </a:prstGeom>
          <a:solidFill>
            <a:schemeClr val="bg1">
              <a:lumMod val="95000"/>
            </a:schemeClr>
          </a:solidFill>
          <a:ln w="57150" cmpd="sng">
            <a:solidFill>
              <a:schemeClr val="accent1"/>
            </a:solidFill>
            <a:prstDash val="solid"/>
          </a:ln>
        </p:spPr>
        <p:style>
          <a:lnRef idx="2">
            <a:schemeClr val="accent4"/>
          </a:lnRef>
          <a:fillRef idx="1">
            <a:schemeClr val="lt1"/>
          </a:fillRef>
          <a:effectRef idx="0">
            <a:schemeClr val="accent4"/>
          </a:effectRef>
          <a:fontRef idx="minor">
            <a:schemeClr val="dk1"/>
          </a:fontRef>
        </p:style>
        <p:txBody>
          <a:bodyPr rtlCol="0" anchor="ctr"/>
          <a:lstStyle/>
          <a:p>
            <a:pPr algn="just">
              <a:buFont typeface="Wingdings" pitchFamily="2" charset="2"/>
              <a:buChar char="Ø"/>
            </a:pPr>
            <a:endParaRPr lang="es-CL" dirty="0" smtClean="0">
              <a:solidFill>
                <a:schemeClr val="tx2"/>
              </a:solidFill>
              <a:latin typeface="Berlin Sans FB" pitchFamily="34" charset="0"/>
              <a:cs typeface="AngsanaUPC" pitchFamily="18" charset="-34"/>
            </a:endParaRPr>
          </a:p>
          <a:p>
            <a:pPr algn="just">
              <a:buFont typeface="Wingdings" pitchFamily="2" charset="2"/>
              <a:buChar char="Ø"/>
            </a:pPr>
            <a:endParaRPr lang="es-CL" dirty="0" smtClean="0">
              <a:solidFill>
                <a:schemeClr val="tx2"/>
              </a:solidFill>
              <a:latin typeface="Berlin Sans FB" pitchFamily="34" charset="0"/>
              <a:cs typeface="AngsanaUPC" pitchFamily="18" charset="-34"/>
            </a:endParaRPr>
          </a:p>
          <a:p>
            <a:pPr algn="just">
              <a:buFont typeface="Wingdings" pitchFamily="2" charset="2"/>
              <a:buChar char="Ø"/>
            </a:pPr>
            <a:endParaRPr lang="es-CL"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Paro a nivel mundial.</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Desempleo.</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Aumento de la mortalidad.</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Emigración.</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Empobrecimiento.</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Aumento del alcoholismo y Delincuencia.</a:t>
            </a:r>
          </a:p>
          <a:p>
            <a:pPr algn="just">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lgn="just"/>
            <a:endParaRPr lang="es-CL" sz="2800" b="1" i="1" dirty="0">
              <a:solidFill>
                <a:schemeClr val="accent6">
                  <a:lumMod val="50000"/>
                </a:schemeClr>
              </a:solidFill>
              <a:latin typeface="AngsanaUPC" pitchFamily="18" charset="-34"/>
              <a:cs typeface="AngsanaUPC" pitchFamily="18" charset="-34"/>
            </a:endParaRPr>
          </a:p>
        </p:txBody>
      </p:sp>
      <p:sp>
        <p:nvSpPr>
          <p:cNvPr id="17" name="16 Proceso alternativo"/>
          <p:cNvSpPr/>
          <p:nvPr/>
        </p:nvSpPr>
        <p:spPr>
          <a:xfrm>
            <a:off x="323528" y="5589240"/>
            <a:ext cx="3456384" cy="648072"/>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400" i="1" dirty="0" smtClean="0">
                <a:solidFill>
                  <a:schemeClr val="accent4">
                    <a:lumMod val="50000"/>
                  </a:schemeClr>
                </a:solidFill>
              </a:rPr>
              <a:t>Fotografía de Trabajadores chilenos cesantes</a:t>
            </a:r>
            <a:r>
              <a:rPr lang="es-CL" sz="1100" i="1" dirty="0" smtClean="0">
                <a:solidFill>
                  <a:schemeClr val="accent4">
                    <a:lumMod val="50000"/>
                  </a:schemeClr>
                </a:solidFill>
              </a:rPr>
              <a:t>.</a:t>
            </a:r>
            <a:endParaRPr lang="es-CL" sz="1100" i="1" dirty="0">
              <a:solidFill>
                <a:schemeClr val="accent4">
                  <a:lumMod val="50000"/>
                </a:schemeClr>
              </a:solidFill>
            </a:endParaRPr>
          </a:p>
        </p:txBody>
      </p:sp>
      <p:sp>
        <p:nvSpPr>
          <p:cNvPr id="11" name="10 Rectángulo redondeado"/>
          <p:cNvSpPr/>
          <p:nvPr/>
        </p:nvSpPr>
        <p:spPr>
          <a:xfrm>
            <a:off x="179512" y="1052736"/>
            <a:ext cx="7776864" cy="720080"/>
          </a:xfrm>
          <a:prstGeom prst="roundRect">
            <a:avLst/>
          </a:prstGeom>
          <a:gradFill>
            <a:gsLst>
              <a:gs pos="0">
                <a:schemeClr val="accent1">
                  <a:lumMod val="60000"/>
                  <a:lumOff val="40000"/>
                </a:schemeClr>
              </a:gs>
              <a:gs pos="35000">
                <a:schemeClr val="dk1">
                  <a:tint val="37000"/>
                  <a:satMod val="300000"/>
                </a:schemeClr>
              </a:gs>
              <a:gs pos="100000">
                <a:schemeClr val="dk1">
                  <a:tint val="15000"/>
                  <a:satMod val="350000"/>
                </a:schemeClr>
              </a:gs>
            </a:gsLst>
            <a:lin ang="16200000" scaled="1"/>
          </a:gradFill>
          <a:ln>
            <a:solidFill>
              <a:schemeClr val="accent5"/>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dirty="0"/>
          </a:p>
        </p:txBody>
      </p:sp>
      <p:sp>
        <p:nvSpPr>
          <p:cNvPr id="12" name="11 Rectángulo"/>
          <p:cNvSpPr/>
          <p:nvPr/>
        </p:nvSpPr>
        <p:spPr>
          <a:xfrm>
            <a:off x="251520" y="980729"/>
            <a:ext cx="7704856"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600" b="1" dirty="0" smtClean="0">
                <a:ln>
                  <a:prstDash val="solid"/>
                </a:ln>
                <a:solidFill>
                  <a:schemeClr val="tx2">
                    <a:lumMod val="50000"/>
                  </a:schemeClr>
                </a:solidFill>
                <a:effectLst>
                  <a:outerShdw blurRad="88000" dist="50800" dir="5040000" algn="tl">
                    <a:schemeClr val="accent4">
                      <a:tint val="80000"/>
                      <a:satMod val="250000"/>
                      <a:alpha val="45000"/>
                    </a:schemeClr>
                  </a:outerShdw>
                </a:effectLst>
              </a:rPr>
              <a:t>2- Sociales.</a:t>
            </a:r>
            <a:endParaRPr lang="es-ES" sz="3600" b="1" cap="none" spc="0" dirty="0">
              <a:ln>
                <a:prstDash val="solid"/>
              </a:ln>
              <a:solidFill>
                <a:schemeClr val="tx2">
                  <a:lumMod val="50000"/>
                </a:schemeClr>
              </a:solidFill>
              <a:effectLst>
                <a:outerShdw blurRad="88000" dist="50800" dir="5040000" algn="tl">
                  <a:schemeClr val="accent4">
                    <a:tint val="80000"/>
                    <a:satMod val="250000"/>
                    <a:alpha val="45000"/>
                  </a:schemeClr>
                </a:outerShdw>
              </a:effectLst>
            </a:endParaRPr>
          </a:p>
        </p:txBody>
      </p:sp>
      <p:pic>
        <p:nvPicPr>
          <p:cNvPr id="10" name="9 Imagen" descr="http://4.bp.blogspot.com/_gGgBffnAdnQ/TLSqTs3sSJI/AAAAAAAAAAY/j-t2pqZ4v2w/s320/breadline1929.jpg"/>
          <p:cNvPicPr/>
          <p:nvPr/>
        </p:nvPicPr>
        <p:blipFill>
          <a:blip r:embed="rId5" cstate="print"/>
          <a:srcRect/>
          <a:stretch>
            <a:fillRect/>
          </a:stretch>
        </p:blipFill>
        <p:spPr bwMode="auto">
          <a:xfrm>
            <a:off x="395536" y="2132856"/>
            <a:ext cx="3168352"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nica\Desktop\banner.jpg"/>
          <p:cNvPicPr>
            <a:picLocks noChangeAspect="1" noChangeArrowheads="1"/>
          </p:cNvPicPr>
          <p:nvPr/>
        </p:nvPicPr>
        <p:blipFill>
          <a:blip r:embed="rId2" cstate="print"/>
          <a:srcRect/>
          <a:stretch>
            <a:fillRect/>
          </a:stretch>
        </p:blipFill>
        <p:spPr bwMode="auto">
          <a:xfrm>
            <a:off x="0" y="0"/>
            <a:ext cx="9144000" cy="836712"/>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sp>
        <p:nvSpPr>
          <p:cNvPr id="6" name="5 Flecha curvada hacia la derecha"/>
          <p:cNvSpPr/>
          <p:nvPr/>
        </p:nvSpPr>
        <p:spPr>
          <a:xfrm>
            <a:off x="179512" y="1628800"/>
            <a:ext cx="4248472" cy="2232248"/>
          </a:xfrm>
          <a:prstGeom prst="curvedRightArrow">
            <a:avLst>
              <a:gd name="adj1" fmla="val 7732"/>
              <a:gd name="adj2" fmla="val 14699"/>
              <a:gd name="adj3" fmla="val 25000"/>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sp>
        <p:nvSpPr>
          <p:cNvPr id="5" name="4 Rectángulo redondeado"/>
          <p:cNvSpPr/>
          <p:nvPr/>
        </p:nvSpPr>
        <p:spPr>
          <a:xfrm>
            <a:off x="179512" y="1052736"/>
            <a:ext cx="7776864" cy="720080"/>
          </a:xfrm>
          <a:prstGeom prst="roundRect">
            <a:avLst/>
          </a:prstGeom>
          <a:gradFill>
            <a:gsLst>
              <a:gs pos="0">
                <a:schemeClr val="accent1">
                  <a:lumMod val="60000"/>
                  <a:lumOff val="40000"/>
                </a:schemeClr>
              </a:gs>
              <a:gs pos="35000">
                <a:schemeClr val="dk1">
                  <a:tint val="37000"/>
                  <a:satMod val="300000"/>
                </a:schemeClr>
              </a:gs>
              <a:gs pos="100000">
                <a:schemeClr val="dk1">
                  <a:tint val="15000"/>
                  <a:satMod val="350000"/>
                </a:schemeClr>
              </a:gs>
            </a:gsLst>
            <a:lin ang="16200000" scaled="1"/>
          </a:gradFill>
          <a:ln>
            <a:solidFill>
              <a:schemeClr val="accent5"/>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dirty="0"/>
          </a:p>
        </p:txBody>
      </p:sp>
      <p:sp>
        <p:nvSpPr>
          <p:cNvPr id="7" name="6 Rectángulo redondeado"/>
          <p:cNvSpPr/>
          <p:nvPr/>
        </p:nvSpPr>
        <p:spPr>
          <a:xfrm>
            <a:off x="4427984" y="2204864"/>
            <a:ext cx="4464496" cy="3744416"/>
          </a:xfrm>
          <a:prstGeom prst="roundRect">
            <a:avLst/>
          </a:prstGeom>
          <a:solidFill>
            <a:schemeClr val="bg1">
              <a:lumMod val="95000"/>
            </a:schemeClr>
          </a:solidFill>
          <a:ln w="57150" cmpd="sng">
            <a:solidFill>
              <a:schemeClr val="accent1"/>
            </a:solidFill>
            <a:prstDash val="solid"/>
          </a:ln>
        </p:spPr>
        <p:style>
          <a:lnRef idx="2">
            <a:schemeClr val="accent4"/>
          </a:lnRef>
          <a:fillRef idx="1">
            <a:schemeClr val="lt1"/>
          </a:fillRef>
          <a:effectRef idx="0">
            <a:schemeClr val="accent4"/>
          </a:effectRef>
          <a:fontRef idx="minor">
            <a:schemeClr val="dk1"/>
          </a:fontRef>
        </p:style>
        <p:txBody>
          <a:bodyPr rtlCol="0" anchor="ctr"/>
          <a:lstStyle/>
          <a:p>
            <a:r>
              <a:rPr lang="es-CL" sz="2800" b="1" i="1" dirty="0" smtClean="0">
                <a:solidFill>
                  <a:schemeClr val="accent6">
                    <a:lumMod val="50000"/>
                  </a:schemeClr>
                </a:solidFill>
                <a:latin typeface="AngsanaUPC" pitchFamily="18" charset="-34"/>
                <a:cs typeface="AngsanaUPC" pitchFamily="18" charset="-34"/>
              </a:rPr>
              <a:t> </a:t>
            </a:r>
          </a:p>
          <a:p>
            <a:pPr>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r>
              <a:rPr lang="es-CL" sz="2000" dirty="0" smtClean="0">
                <a:solidFill>
                  <a:schemeClr val="tx2"/>
                </a:solidFill>
                <a:latin typeface="Berlin Sans FB" pitchFamily="34" charset="0"/>
                <a:cs typeface="AngsanaUPC" pitchFamily="18" charset="-34"/>
              </a:rPr>
              <a:t>Gran depresión afectó a gobiernos de la mayoría de los países por no saber que hacer frente al problema.</a:t>
            </a:r>
          </a:p>
          <a:p>
            <a:pPr>
              <a:buFont typeface="Wingdings" pitchFamily="2" charset="2"/>
              <a:buChar char="Ø"/>
            </a:pPr>
            <a:endParaRPr lang="es-CL" sz="2000" dirty="0" smtClean="0">
              <a:solidFill>
                <a:schemeClr val="tx2"/>
              </a:solidFill>
              <a:latin typeface="Berlin Sans FB" pitchFamily="34" charset="0"/>
              <a:cs typeface="AngsanaUPC" pitchFamily="18" charset="-34"/>
            </a:endParaRPr>
          </a:p>
          <a:p>
            <a:pPr>
              <a:buFont typeface="Wingdings" pitchFamily="2" charset="2"/>
              <a:buChar char="Ø"/>
            </a:pPr>
            <a:r>
              <a:rPr lang="es-CL" sz="2000" dirty="0" smtClean="0">
                <a:solidFill>
                  <a:schemeClr val="tx2"/>
                </a:solidFill>
                <a:latin typeface="Berlin Sans FB" pitchFamily="34" charset="0"/>
                <a:cs typeface="AngsanaUPC" pitchFamily="18" charset="-34"/>
              </a:rPr>
              <a:t>Aumento de ideologías :</a:t>
            </a:r>
          </a:p>
          <a:p>
            <a:pPr lvl="1">
              <a:buFont typeface="Arial" pitchFamily="34" charset="0"/>
              <a:buChar char="•"/>
            </a:pPr>
            <a:r>
              <a:rPr lang="es-CL" sz="2000" dirty="0" smtClean="0">
                <a:solidFill>
                  <a:schemeClr val="tx2"/>
                </a:solidFill>
                <a:latin typeface="Berlin Sans FB" pitchFamily="34" charset="0"/>
                <a:cs typeface="AngsanaUPC" pitchFamily="18" charset="-34"/>
              </a:rPr>
              <a:t>nacionalistas </a:t>
            </a:r>
          </a:p>
          <a:p>
            <a:pPr lvl="1">
              <a:buFont typeface="Arial" pitchFamily="34" charset="0"/>
              <a:buChar char="•"/>
            </a:pPr>
            <a:r>
              <a:rPr lang="es-CL" sz="2000" dirty="0" smtClean="0">
                <a:solidFill>
                  <a:schemeClr val="tx2"/>
                </a:solidFill>
                <a:latin typeface="Berlin Sans FB" pitchFamily="34" charset="0"/>
                <a:cs typeface="AngsanaUPC" pitchFamily="18" charset="-34"/>
              </a:rPr>
              <a:t>totalitarias.</a:t>
            </a:r>
          </a:p>
          <a:p>
            <a:pPr lvl="1">
              <a:buFont typeface="Arial" pitchFamily="34" charset="0"/>
              <a:buChar char="•"/>
            </a:pPr>
            <a:endParaRPr lang="es-CL" sz="2800" b="1" i="1" dirty="0" smtClean="0">
              <a:solidFill>
                <a:schemeClr val="accent6">
                  <a:lumMod val="50000"/>
                </a:schemeClr>
              </a:solidFill>
              <a:latin typeface="AngsanaUPC" pitchFamily="18" charset="-34"/>
              <a:cs typeface="AngsanaUPC" pitchFamily="18" charset="-34"/>
            </a:endParaRPr>
          </a:p>
          <a:p>
            <a:pPr lvl="1" algn="just"/>
            <a:endParaRPr lang="es-CL" sz="2800" b="1" i="1" dirty="0" smtClean="0">
              <a:solidFill>
                <a:schemeClr val="accent6">
                  <a:lumMod val="50000"/>
                </a:schemeClr>
              </a:solidFill>
              <a:latin typeface="AngsanaUPC" pitchFamily="18" charset="-34"/>
              <a:cs typeface="AngsanaUPC" pitchFamily="18" charset="-34"/>
            </a:endParaRPr>
          </a:p>
          <a:p>
            <a:pPr lvl="1">
              <a:buFont typeface="Arial" pitchFamily="34" charset="0"/>
              <a:buChar char="•"/>
            </a:pPr>
            <a:endParaRPr lang="es-CL" sz="2800" b="1" i="1" dirty="0" smtClean="0">
              <a:solidFill>
                <a:schemeClr val="accent6">
                  <a:lumMod val="50000"/>
                </a:schemeClr>
              </a:solidFill>
              <a:latin typeface="AngsanaUPC" pitchFamily="18" charset="-34"/>
              <a:cs typeface="AngsanaUPC" pitchFamily="18" charset="-34"/>
            </a:endParaRPr>
          </a:p>
          <a:p>
            <a:pPr lvl="1"/>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endParaRPr lang="es-CL" sz="2800" b="1" i="1" dirty="0">
              <a:solidFill>
                <a:schemeClr val="accent6">
                  <a:lumMod val="50000"/>
                </a:schemeClr>
              </a:solidFill>
              <a:latin typeface="AngsanaUPC" pitchFamily="18" charset="-34"/>
              <a:cs typeface="AngsanaUPC" pitchFamily="18" charset="-34"/>
            </a:endParaRPr>
          </a:p>
        </p:txBody>
      </p:sp>
      <p:sp>
        <p:nvSpPr>
          <p:cNvPr id="8" name="7 Rectángulo"/>
          <p:cNvSpPr/>
          <p:nvPr/>
        </p:nvSpPr>
        <p:spPr>
          <a:xfrm>
            <a:off x="251520" y="1052736"/>
            <a:ext cx="7704856" cy="646331"/>
          </a:xfrm>
          <a:prstGeom prst="rect">
            <a:avLst/>
          </a:prstGeom>
          <a:noFill/>
          <a:effectLst>
            <a:glow rad="228600">
              <a:schemeClr val="accent5">
                <a:satMod val="175000"/>
                <a:alpha val="40000"/>
              </a:schemeClr>
            </a:glow>
          </a:effectLst>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600" b="1" dirty="0" smtClean="0">
                <a:ln>
                  <a:prstDash val="solid"/>
                </a:ln>
                <a:solidFill>
                  <a:schemeClr val="tx2">
                    <a:lumMod val="50000"/>
                  </a:schemeClr>
                </a:solidFill>
                <a:effectLst>
                  <a:outerShdw blurRad="88000" dist="50800" dir="5040000" algn="tl">
                    <a:schemeClr val="accent4">
                      <a:tint val="80000"/>
                      <a:satMod val="250000"/>
                      <a:alpha val="45000"/>
                    </a:schemeClr>
                  </a:outerShdw>
                </a:effectLst>
              </a:rPr>
              <a:t>3- Políticas.</a:t>
            </a:r>
            <a:endParaRPr lang="es-ES" sz="3600" b="1" cap="none" spc="0" dirty="0">
              <a:ln>
                <a:prstDash val="solid"/>
              </a:ln>
              <a:solidFill>
                <a:schemeClr val="tx2">
                  <a:lumMod val="50000"/>
                </a:schemeClr>
              </a:solidFill>
              <a:effectLst>
                <a:outerShdw blurRad="88000" dist="50800" dir="5040000" algn="tl">
                  <a:schemeClr val="accent4">
                    <a:tint val="80000"/>
                    <a:satMod val="250000"/>
                    <a:alpha val="45000"/>
                  </a:schemeClr>
                </a:outerShdw>
              </a:effectLst>
            </a:endParaRPr>
          </a:p>
        </p:txBody>
      </p:sp>
      <p:sp>
        <p:nvSpPr>
          <p:cNvPr id="10" name="9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3"/>
              </a:rPr>
              <a:t>http://recursosdehistoria.wordpress.com/</a:t>
            </a:r>
            <a:r>
              <a:rPr lang="es-CL" dirty="0" smtClean="0"/>
              <a:t> </a:t>
            </a:r>
            <a:endParaRPr lang="es-CL" dirty="0"/>
          </a:p>
        </p:txBody>
      </p:sp>
      <p:pic>
        <p:nvPicPr>
          <p:cNvPr id="7170" name="Picture 2" descr="http://lh5.ggpht.com/_6uDw_nZc0uc/R4KppF82E8I/AAAAAAAAAr0/2BRiNhGVZQM/DSC01693.JPG"/>
          <p:cNvPicPr>
            <a:picLocks noChangeAspect="1" noChangeArrowheads="1"/>
          </p:cNvPicPr>
          <p:nvPr/>
        </p:nvPicPr>
        <p:blipFill>
          <a:blip r:embed="rId4" cstate="print"/>
          <a:srcRect/>
          <a:stretch>
            <a:fillRect/>
          </a:stretch>
        </p:blipFill>
        <p:spPr bwMode="auto">
          <a:xfrm>
            <a:off x="395536" y="2780206"/>
            <a:ext cx="3301063" cy="2521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Proceso alternativo"/>
          <p:cNvSpPr/>
          <p:nvPr/>
        </p:nvSpPr>
        <p:spPr>
          <a:xfrm>
            <a:off x="251520" y="5373216"/>
            <a:ext cx="3456384" cy="648072"/>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400" i="1" dirty="0" smtClean="0">
                <a:solidFill>
                  <a:schemeClr val="accent4">
                    <a:lumMod val="50000"/>
                  </a:schemeClr>
                </a:solidFill>
              </a:rPr>
              <a:t>Imagen de Nacionalistas alemanes.</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nica\Desktop\banner.jpg"/>
          <p:cNvPicPr>
            <a:picLocks noChangeAspect="1" noChangeArrowheads="1"/>
          </p:cNvPicPr>
          <p:nvPr/>
        </p:nvPicPr>
        <p:blipFill>
          <a:blip r:embed="rId2" cstate="print"/>
          <a:srcRect/>
          <a:stretch>
            <a:fillRect/>
          </a:stretch>
        </p:blipFill>
        <p:spPr bwMode="auto">
          <a:xfrm>
            <a:off x="0" y="0"/>
            <a:ext cx="9144000" cy="836712"/>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sp>
        <p:nvSpPr>
          <p:cNvPr id="10" name="9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3"/>
              </a:rPr>
              <a:t>http://recursosdehistoria.wordpress.com/</a:t>
            </a:r>
            <a:r>
              <a:rPr lang="es-CL" dirty="0" smtClean="0"/>
              <a:t> </a:t>
            </a:r>
            <a:endParaRPr lang="es-CL" dirty="0"/>
          </a:p>
        </p:txBody>
      </p:sp>
      <p:sp>
        <p:nvSpPr>
          <p:cNvPr id="11" name="10 Rectángulo"/>
          <p:cNvSpPr/>
          <p:nvPr/>
        </p:nvSpPr>
        <p:spPr>
          <a:xfrm>
            <a:off x="179512" y="980728"/>
            <a:ext cx="8784976" cy="79208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dirty="0" smtClean="0">
                <a:latin typeface="Berlin Sans FB" pitchFamily="34" charset="0"/>
              </a:rPr>
              <a:t>      Recuperación Económica: Modelo de </a:t>
            </a:r>
            <a:r>
              <a:rPr lang="es-CL" sz="2800" dirty="0" err="1" smtClean="0">
                <a:latin typeface="Berlin Sans FB" pitchFamily="34" charset="0"/>
              </a:rPr>
              <a:t>Keynes</a:t>
            </a:r>
            <a:r>
              <a:rPr lang="es-CL" sz="2800" dirty="0" smtClean="0">
                <a:latin typeface="Berlin Sans FB" pitchFamily="34" charset="0"/>
              </a:rPr>
              <a:t> </a:t>
            </a:r>
            <a:endParaRPr lang="es-CL" sz="2800" dirty="0">
              <a:latin typeface="Berlin Sans FB"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323528" y="1916832"/>
            <a:ext cx="8568952" cy="4404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11 Rectángulo"/>
          <p:cNvSpPr/>
          <p:nvPr/>
        </p:nvSpPr>
        <p:spPr>
          <a:xfrm>
            <a:off x="179512" y="5877272"/>
            <a:ext cx="2736304" cy="4320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endParaRPr lang="es-CL" sz="1050" dirty="0" smtClean="0"/>
          </a:p>
          <a:p>
            <a:pPr algn="r"/>
            <a:r>
              <a:rPr lang="es-CL" sz="1050" dirty="0" smtClean="0"/>
              <a:t>Fuente: Historia del Mundo Contemporáneo, pág. 168</a:t>
            </a:r>
          </a:p>
          <a:p>
            <a:pPr algn="just"/>
            <a:endParaRPr lang="es-CL"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nica\Desktop\banner.jpg"/>
          <p:cNvPicPr>
            <a:picLocks noChangeAspect="1" noChangeArrowheads="1"/>
          </p:cNvPicPr>
          <p:nvPr/>
        </p:nvPicPr>
        <p:blipFill>
          <a:blip r:embed="rId2" cstate="print"/>
          <a:srcRect/>
          <a:stretch>
            <a:fillRect/>
          </a:stretch>
        </p:blipFill>
        <p:spPr bwMode="auto">
          <a:xfrm>
            <a:off x="0" y="0"/>
            <a:ext cx="9144000" cy="836712"/>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sp>
        <p:nvSpPr>
          <p:cNvPr id="10" name="9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3"/>
              </a:rPr>
              <a:t>http://recursosdehistoria.wordpress.com/</a:t>
            </a:r>
            <a:r>
              <a:rPr lang="es-CL" dirty="0" smtClean="0"/>
              <a:t> </a:t>
            </a:r>
            <a:endParaRPr lang="es-CL" dirty="0"/>
          </a:p>
        </p:txBody>
      </p:sp>
      <p:sp>
        <p:nvSpPr>
          <p:cNvPr id="11" name="10 Rectángulo"/>
          <p:cNvSpPr/>
          <p:nvPr/>
        </p:nvSpPr>
        <p:spPr>
          <a:xfrm>
            <a:off x="179512" y="980728"/>
            <a:ext cx="8784976" cy="79208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r>
              <a:rPr lang="es-CL" sz="2400" dirty="0" smtClean="0">
                <a:latin typeface="Berlin Sans FB" pitchFamily="34" charset="0"/>
              </a:rPr>
              <a:t>      Recuperación Económica: Modelo New </a:t>
            </a:r>
            <a:r>
              <a:rPr lang="es-CL" sz="2400" dirty="0" err="1" smtClean="0">
                <a:latin typeface="Berlin Sans FB" pitchFamily="34" charset="0"/>
              </a:rPr>
              <a:t>Deal</a:t>
            </a:r>
            <a:r>
              <a:rPr lang="es-CL" sz="2400" dirty="0" smtClean="0">
                <a:latin typeface="Berlin Sans FB" pitchFamily="34" charset="0"/>
              </a:rPr>
              <a:t> o Nuevo Trato </a:t>
            </a:r>
            <a:endParaRPr lang="es-CL" sz="2400" dirty="0">
              <a:latin typeface="Berlin Sans FB"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2627784" y="1772816"/>
            <a:ext cx="4464496" cy="4550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179512" y="5877272"/>
            <a:ext cx="2736304" cy="4320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endParaRPr lang="es-CL" sz="1050" dirty="0" smtClean="0"/>
          </a:p>
          <a:p>
            <a:pPr algn="r"/>
            <a:r>
              <a:rPr lang="es-CL" sz="1050" dirty="0" smtClean="0"/>
              <a:t>Fuente: Historia del Mundo Contemporáneo, pág. 169</a:t>
            </a:r>
          </a:p>
          <a:p>
            <a:pPr algn="just"/>
            <a:endParaRPr lang="es-CL"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08720"/>
            <a:ext cx="868859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¡Observa las Imágenes......</a:t>
            </a:r>
            <a:endParaRPr lang="es-ES" sz="4800" b="1" i="1" cap="none" spc="50" dirty="0">
              <a:ln w="11430"/>
              <a:solidFill>
                <a:schemeClr val="tx2"/>
              </a:solidFill>
              <a:effectLst>
                <a:outerShdw blurRad="76200" dist="50800" dir="5400000" algn="tl" rotWithShape="0">
                  <a:srgbClr val="000000">
                    <a:alpha val="65000"/>
                  </a:srgbClr>
                </a:outerShdw>
              </a:effectLst>
              <a:latin typeface="Comic Sans MS" pitchFamily="66" charset="0"/>
            </a:endParaRPr>
          </a:p>
        </p:txBody>
      </p:sp>
      <p:pic>
        <p:nvPicPr>
          <p:cNvPr id="5" name="Picture 2" descr="C:\Users\Monica\Desktop\banner.jpg"/>
          <p:cNvPicPr>
            <a:picLocks noChangeAspect="1" noChangeArrowheads="1"/>
          </p:cNvPicPr>
          <p:nvPr/>
        </p:nvPicPr>
        <p:blipFill>
          <a:blip r:embed="rId2" cstate="print"/>
          <a:srcRect/>
          <a:stretch>
            <a:fillRect/>
          </a:stretch>
        </p:blipFill>
        <p:spPr bwMode="auto">
          <a:xfrm>
            <a:off x="0" y="0"/>
            <a:ext cx="9144000" cy="836712"/>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pic>
        <p:nvPicPr>
          <p:cNvPr id="6" name="5 Imagen" descr="http://bkvaluemeal.files.wordpress.com/2010/01/dorothea-lange.jpg?w=338&amp;h=400"/>
          <p:cNvPicPr/>
          <p:nvPr/>
        </p:nvPicPr>
        <p:blipFill>
          <a:blip r:embed="rId3" cstate="print"/>
          <a:srcRect/>
          <a:stretch>
            <a:fillRect/>
          </a:stretch>
        </p:blipFill>
        <p:spPr bwMode="auto">
          <a:xfrm>
            <a:off x="267622" y="1844824"/>
            <a:ext cx="3728314" cy="367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descr="http://www.educatrachos.hn/joomla/articuloweb/fotografiadocumentohistorico/img/f4.jpg"/>
          <p:cNvPicPr/>
          <p:nvPr/>
        </p:nvPicPr>
        <p:blipFill>
          <a:blip r:embed="rId4" cstate="print"/>
          <a:srcRect/>
          <a:stretch>
            <a:fillRect/>
          </a:stretch>
        </p:blipFill>
        <p:spPr bwMode="auto">
          <a:xfrm>
            <a:off x="4860032" y="1844824"/>
            <a:ext cx="3888432" cy="367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Proceso alternativo"/>
          <p:cNvSpPr/>
          <p:nvPr/>
        </p:nvSpPr>
        <p:spPr>
          <a:xfrm>
            <a:off x="4788024" y="5517232"/>
            <a:ext cx="3960440" cy="79208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r>
              <a:rPr lang="es-CL" sz="1100" b="1" dirty="0" smtClean="0"/>
              <a:t>Tomando un baño, </a:t>
            </a:r>
            <a:r>
              <a:rPr lang="es-CL" sz="1100" b="1" dirty="0" err="1" smtClean="0"/>
              <a:t>Rusell</a:t>
            </a:r>
            <a:r>
              <a:rPr lang="es-CL" sz="1100" b="1" dirty="0" smtClean="0"/>
              <a:t> Lee(1939)</a:t>
            </a:r>
            <a:endParaRPr lang="es-CL" sz="1100" dirty="0" smtClean="0"/>
          </a:p>
          <a:p>
            <a:r>
              <a:rPr lang="es-CL" sz="1100" dirty="0" smtClean="0"/>
              <a:t>Dos niños bañándose en una</a:t>
            </a:r>
          </a:p>
          <a:p>
            <a:r>
              <a:rPr lang="es-CL" sz="1100" dirty="0" smtClean="0"/>
              <a:t> barraca agrícola de Oklahoma, Lee se convirtió en un referente entre los fotógrafos de la FSA</a:t>
            </a:r>
          </a:p>
        </p:txBody>
      </p:sp>
      <p:sp>
        <p:nvSpPr>
          <p:cNvPr id="9" name="8 Proceso alternativo"/>
          <p:cNvSpPr/>
          <p:nvPr/>
        </p:nvSpPr>
        <p:spPr>
          <a:xfrm>
            <a:off x="251520" y="5517232"/>
            <a:ext cx="3816424" cy="79208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r>
              <a:rPr lang="es-CL" sz="1100" b="1" dirty="0" smtClean="0"/>
              <a:t>Retrato de un hombre aguardando su turno en San Francisco Dorothea </a:t>
            </a:r>
            <a:r>
              <a:rPr lang="es-CL" sz="1100" b="1" dirty="0" err="1" smtClean="0"/>
              <a:t>Lange</a:t>
            </a:r>
            <a:r>
              <a:rPr lang="es-CL" sz="1100" b="1" dirty="0" smtClean="0"/>
              <a:t> (1933).</a:t>
            </a:r>
            <a:endParaRPr lang="es-CL" sz="1100" dirty="0" smtClean="0"/>
          </a:p>
          <a:p>
            <a:r>
              <a:rPr lang="es-CL" sz="1100" dirty="0" smtClean="0"/>
              <a:t>Las colas para conseguir comida se convirtieron en una imagen habitual.</a:t>
            </a:r>
          </a:p>
        </p:txBody>
      </p:sp>
      <p:sp>
        <p:nvSpPr>
          <p:cNvPr id="10" name="9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5"/>
              </a:rPr>
              <a:t>http://recursosdehistoria.wordpress.com/</a:t>
            </a:r>
            <a:r>
              <a:rPr lang="es-CL" dirty="0" smtClean="0"/>
              <a:t> </a:t>
            </a:r>
            <a:endParaRPr lang="es-CL" dirty="0"/>
          </a:p>
        </p:txBody>
      </p:sp>
      <p:sp>
        <p:nvSpPr>
          <p:cNvPr id="11" name="10 Rectángulo"/>
          <p:cNvSpPr/>
          <p:nvPr/>
        </p:nvSpPr>
        <p:spPr>
          <a:xfrm>
            <a:off x="3707904" y="1700808"/>
            <a:ext cx="43204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1</a:t>
            </a:r>
            <a:endParaRPr lang="es-CL" dirty="0"/>
          </a:p>
        </p:txBody>
      </p:sp>
      <p:sp>
        <p:nvSpPr>
          <p:cNvPr id="12" name="11 Rectángulo"/>
          <p:cNvSpPr/>
          <p:nvPr/>
        </p:nvSpPr>
        <p:spPr>
          <a:xfrm>
            <a:off x="8460432" y="1628800"/>
            <a:ext cx="43204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2</a:t>
            </a:r>
            <a:endParaRPr lang="es-C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08720"/>
            <a:ext cx="868859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¡Observa las Imágenes......</a:t>
            </a:r>
            <a:endParaRPr lang="es-ES" sz="4800" b="1" i="1" cap="none" spc="50" dirty="0">
              <a:ln w="11430"/>
              <a:solidFill>
                <a:schemeClr val="tx2"/>
              </a:solidFill>
              <a:effectLst>
                <a:outerShdw blurRad="76200" dist="50800" dir="5400000" algn="tl" rotWithShape="0">
                  <a:srgbClr val="000000">
                    <a:alpha val="65000"/>
                  </a:srgbClr>
                </a:outerShdw>
              </a:effectLst>
              <a:latin typeface="Comic Sans MS" pitchFamily="66" charset="0"/>
            </a:endParaRPr>
          </a:p>
        </p:txBody>
      </p:sp>
      <p:pic>
        <p:nvPicPr>
          <p:cNvPr id="5" name="Picture 2" descr="C:\Users\Monica\Desktop\banner.jpg"/>
          <p:cNvPicPr>
            <a:picLocks noChangeAspect="1" noChangeArrowheads="1"/>
          </p:cNvPicPr>
          <p:nvPr/>
        </p:nvPicPr>
        <p:blipFill>
          <a:blip r:embed="rId2" cstate="print"/>
          <a:srcRect/>
          <a:stretch>
            <a:fillRect/>
          </a:stretch>
        </p:blipFill>
        <p:spPr bwMode="auto">
          <a:xfrm>
            <a:off x="0" y="0"/>
            <a:ext cx="9144000" cy="836712"/>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sp>
        <p:nvSpPr>
          <p:cNvPr id="10" name="9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3"/>
              </a:rPr>
              <a:t>http://recursosdehistoria.wordpress.com/</a:t>
            </a:r>
            <a:r>
              <a:rPr lang="es-CL" dirty="0" smtClean="0"/>
              <a:t> </a:t>
            </a:r>
            <a:endParaRPr lang="es-CL" dirty="0"/>
          </a:p>
        </p:txBody>
      </p:sp>
      <p:pic>
        <p:nvPicPr>
          <p:cNvPr id="1026" name="Picture 2"/>
          <p:cNvPicPr>
            <a:picLocks noChangeAspect="1" noChangeArrowheads="1"/>
          </p:cNvPicPr>
          <p:nvPr/>
        </p:nvPicPr>
        <p:blipFill>
          <a:blip r:embed="rId4" cstate="print"/>
          <a:srcRect/>
          <a:stretch>
            <a:fillRect/>
          </a:stretch>
        </p:blipFill>
        <p:spPr bwMode="auto">
          <a:xfrm>
            <a:off x="323528" y="1844824"/>
            <a:ext cx="3597275" cy="2640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5" cstate="print"/>
          <a:srcRect/>
          <a:stretch>
            <a:fillRect/>
          </a:stretch>
        </p:blipFill>
        <p:spPr bwMode="auto">
          <a:xfrm>
            <a:off x="5076056" y="1916832"/>
            <a:ext cx="3384376" cy="255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Rectángulo"/>
          <p:cNvSpPr/>
          <p:nvPr/>
        </p:nvSpPr>
        <p:spPr>
          <a:xfrm>
            <a:off x="3563888" y="1772816"/>
            <a:ext cx="43204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3</a:t>
            </a:r>
            <a:endParaRPr lang="es-CL" dirty="0"/>
          </a:p>
        </p:txBody>
      </p:sp>
      <p:sp>
        <p:nvSpPr>
          <p:cNvPr id="13" name="12 Rectángulo"/>
          <p:cNvSpPr/>
          <p:nvPr/>
        </p:nvSpPr>
        <p:spPr>
          <a:xfrm>
            <a:off x="8316416" y="1628800"/>
            <a:ext cx="43204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4</a:t>
            </a:r>
            <a:endParaRPr lang="es-CL" dirty="0"/>
          </a:p>
        </p:txBody>
      </p:sp>
      <p:sp>
        <p:nvSpPr>
          <p:cNvPr id="14" name="13 Rectángulo"/>
          <p:cNvSpPr/>
          <p:nvPr/>
        </p:nvSpPr>
        <p:spPr>
          <a:xfrm>
            <a:off x="395536" y="4725144"/>
            <a:ext cx="3600400"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L" sz="1200" dirty="0" err="1" smtClean="0"/>
              <a:t>Hooverville</a:t>
            </a:r>
            <a:r>
              <a:rPr lang="es-CL" sz="1200" dirty="0" smtClean="0"/>
              <a:t>, denominación que se dio a los barrios  surgidos a raíz de la Gran Crisis económica, en la imagen, el central Park de Nueva York,1932.</a:t>
            </a:r>
          </a:p>
          <a:p>
            <a:pPr algn="r"/>
            <a:r>
              <a:rPr lang="es-CL" sz="1050" dirty="0" smtClean="0"/>
              <a:t>Fuente: Historia del Mundo Contemporáneo, pág. 165</a:t>
            </a:r>
            <a:endParaRPr lang="es-CL" sz="1050" dirty="0"/>
          </a:p>
        </p:txBody>
      </p:sp>
      <p:sp>
        <p:nvSpPr>
          <p:cNvPr id="15" name="14 Rectángulo"/>
          <p:cNvSpPr/>
          <p:nvPr/>
        </p:nvSpPr>
        <p:spPr>
          <a:xfrm>
            <a:off x="4932040" y="4725144"/>
            <a:ext cx="3600400" cy="7920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L" sz="1200" dirty="0" smtClean="0"/>
              <a:t>Una familia estadounidense sin recursos durante la gran crisis, 1934.</a:t>
            </a:r>
          </a:p>
          <a:p>
            <a:pPr algn="r"/>
            <a:r>
              <a:rPr lang="es-CL" sz="1050" dirty="0" smtClean="0"/>
              <a:t>Fuente: Historia del Mundo Contemporáneo, pág. 165</a:t>
            </a:r>
          </a:p>
          <a:p>
            <a:pPr algn="just"/>
            <a:endParaRPr lang="es-CL"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836712"/>
            <a:ext cx="88985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¡Momento de Actividad!......</a:t>
            </a:r>
            <a:endParaRPr lang="es-ES" sz="4800" b="1" i="1" cap="none" spc="50" dirty="0">
              <a:ln w="11430"/>
              <a:solidFill>
                <a:schemeClr val="tx2"/>
              </a:solidFill>
              <a:effectLst>
                <a:outerShdw blurRad="76200" dist="50800" dir="5400000" algn="tl" rotWithShape="0">
                  <a:srgbClr val="000000">
                    <a:alpha val="65000"/>
                  </a:srgbClr>
                </a:outerShdw>
              </a:effectLst>
              <a:latin typeface="Comic Sans MS" pitchFamily="66" charset="0"/>
            </a:endParaRPr>
          </a:p>
        </p:txBody>
      </p:sp>
      <p:sp>
        <p:nvSpPr>
          <p:cNvPr id="5" name="4 Rectángulo"/>
          <p:cNvSpPr/>
          <p:nvPr/>
        </p:nvSpPr>
        <p:spPr>
          <a:xfrm>
            <a:off x="827584" y="2420888"/>
            <a:ext cx="6120680" cy="34563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L" sz="1600" b="1" i="1" dirty="0" smtClean="0">
                <a:latin typeface="Berlin Sans FB" pitchFamily="34" charset="0"/>
              </a:rPr>
              <a:t>Indicaciones:</a:t>
            </a:r>
            <a:r>
              <a:rPr lang="es-CL" sz="1600" dirty="0" smtClean="0">
                <a:latin typeface="Berlin Sans FB" pitchFamily="34" charset="0"/>
              </a:rPr>
              <a:t>  Luego de haber observado las imágenes, en parejas debes responder las siguientes preguntas en tu cuaderno y compartirlas con tus compañeros:</a:t>
            </a:r>
          </a:p>
          <a:p>
            <a:pPr algn="just"/>
            <a:endParaRPr lang="es-CL" sz="1600" dirty="0" smtClean="0">
              <a:latin typeface="Berlin Sans FB" pitchFamily="34" charset="0"/>
            </a:endParaRPr>
          </a:p>
          <a:p>
            <a:pPr algn="just"/>
            <a:r>
              <a:rPr lang="es-CL" sz="1600" b="1" i="1" dirty="0" smtClean="0">
                <a:latin typeface="Berlin Sans FB" pitchFamily="34" charset="0"/>
              </a:rPr>
              <a:t>Preguntas:</a:t>
            </a:r>
          </a:p>
          <a:p>
            <a:pPr algn="just"/>
            <a:r>
              <a:rPr lang="es-CL" sz="1600" dirty="0" smtClean="0">
                <a:latin typeface="Berlin Sans FB" pitchFamily="34" charset="0"/>
              </a:rPr>
              <a:t>1- Identifica autor, fecha de las imágenes</a:t>
            </a:r>
          </a:p>
          <a:p>
            <a:pPr algn="just"/>
            <a:endParaRPr lang="es-CL" sz="1600" dirty="0" smtClean="0">
              <a:latin typeface="Berlin Sans FB" pitchFamily="34" charset="0"/>
            </a:endParaRPr>
          </a:p>
          <a:p>
            <a:pPr algn="just"/>
            <a:r>
              <a:rPr lang="es-CL" sz="1600" dirty="0" smtClean="0">
                <a:latin typeface="Berlin Sans FB" pitchFamily="34" charset="0"/>
              </a:rPr>
              <a:t>2- Identifica el momento a nivel histórico que reflejan las imágenes.</a:t>
            </a:r>
          </a:p>
          <a:p>
            <a:pPr algn="just"/>
            <a:endParaRPr lang="es-CL" sz="1600" dirty="0" smtClean="0">
              <a:latin typeface="Berlin Sans FB" pitchFamily="34" charset="0"/>
            </a:endParaRPr>
          </a:p>
          <a:p>
            <a:pPr algn="just"/>
            <a:r>
              <a:rPr lang="es-CL" sz="1600" dirty="0" smtClean="0">
                <a:latin typeface="Berlin Sans FB" pitchFamily="34" charset="0"/>
              </a:rPr>
              <a:t>3- ¿Qué situación se evidencia en las imágenes?</a:t>
            </a:r>
            <a:endParaRPr lang="es-CL" sz="1600" dirty="0">
              <a:latin typeface="Berlin Sans FB" pitchFamily="34" charset="0"/>
            </a:endParaRPr>
          </a:p>
        </p:txBody>
      </p:sp>
      <p:pic>
        <p:nvPicPr>
          <p:cNvPr id="6" name="Picture 2" descr="Búsqueda"/>
          <p:cNvPicPr>
            <a:picLocks noChangeAspect="1" noChangeArrowheads="1"/>
          </p:cNvPicPr>
          <p:nvPr/>
        </p:nvPicPr>
        <p:blipFill>
          <a:blip r:embed="rId2" cstate="print"/>
          <a:srcRect/>
          <a:stretch>
            <a:fillRect/>
          </a:stretch>
        </p:blipFill>
        <p:spPr bwMode="auto">
          <a:xfrm>
            <a:off x="6948264" y="1772816"/>
            <a:ext cx="1944216" cy="1606094"/>
          </a:xfrm>
          <a:prstGeom prst="rect">
            <a:avLst/>
          </a:prstGeom>
          <a:noFill/>
        </p:spPr>
      </p:pic>
      <p:sp>
        <p:nvSpPr>
          <p:cNvPr id="7" name="6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3"/>
              </a:rPr>
              <a:t>http://recursosdehistoria.wordpress.com/</a:t>
            </a:r>
            <a:r>
              <a:rPr lang="es-CL" dirty="0" smtClean="0"/>
              <a:t> </a:t>
            </a:r>
            <a:endParaRPr lang="es-CL" dirty="0"/>
          </a:p>
        </p:txBody>
      </p:sp>
      <p:pic>
        <p:nvPicPr>
          <p:cNvPr id="8" name="Picture 2" descr="C:\Users\Monica\Desktop\banner.jpg"/>
          <p:cNvPicPr>
            <a:picLocks noChangeAspect="1" noChangeArrowheads="1"/>
          </p:cNvPicPr>
          <p:nvPr/>
        </p:nvPicPr>
        <p:blipFill>
          <a:blip r:embed="rId4" cstate="print"/>
          <a:srcRect/>
          <a:stretch>
            <a:fillRect/>
          </a:stretch>
        </p:blipFill>
        <p:spPr bwMode="auto">
          <a:xfrm>
            <a:off x="0" y="0"/>
            <a:ext cx="9144000" cy="836712"/>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nica\Desktop\banner.jpg"/>
          <p:cNvPicPr>
            <a:picLocks noChangeAspect="1" noChangeArrowheads="1"/>
          </p:cNvPicPr>
          <p:nvPr/>
        </p:nvPicPr>
        <p:blipFill>
          <a:blip r:embed="rId2" cstate="print"/>
          <a:srcRect/>
          <a:stretch>
            <a:fillRect/>
          </a:stretch>
        </p:blipFill>
        <p:spPr bwMode="auto">
          <a:xfrm>
            <a:off x="0" y="0"/>
            <a:ext cx="9144000" cy="836712"/>
          </a:xfrm>
          <a:prstGeom prst="rect">
            <a:avLst/>
          </a:prstGeom>
          <a:ln w="57150" cap="sq">
            <a:no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784674" y="908720"/>
            <a:ext cx="781977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¡Revisemos si cumplimos</a:t>
            </a:r>
          </a:p>
          <a:p>
            <a:pPr algn="ctr"/>
            <a:r>
              <a:rPr lang="es-ES" sz="4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los objetivos......</a:t>
            </a:r>
            <a:endParaRPr lang="es-ES" sz="4800" b="1" i="1" cap="none" spc="50" dirty="0">
              <a:ln w="11430"/>
              <a:solidFill>
                <a:schemeClr val="tx2"/>
              </a:solidFill>
              <a:effectLst>
                <a:outerShdw blurRad="76200" dist="50800" dir="5400000" algn="tl" rotWithShape="0">
                  <a:srgbClr val="000000">
                    <a:alpha val="65000"/>
                  </a:srgbClr>
                </a:outerShdw>
              </a:effectLst>
              <a:latin typeface="Comic Sans MS" pitchFamily="66" charset="0"/>
            </a:endParaRPr>
          </a:p>
        </p:txBody>
      </p:sp>
      <p:sp>
        <p:nvSpPr>
          <p:cNvPr id="6" name="5 Explosión 2"/>
          <p:cNvSpPr/>
          <p:nvPr/>
        </p:nvSpPr>
        <p:spPr>
          <a:xfrm>
            <a:off x="0" y="2132856"/>
            <a:ext cx="9144000" cy="4248472"/>
          </a:xfrm>
          <a:prstGeom prst="irregularSeal2">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50000" t="50000" r="50000" b="50000"/>
            </a:path>
            <a:tileRect/>
          </a:gradFill>
          <a:ln>
            <a:solidFill>
              <a:schemeClr val="accent5"/>
            </a:solidFill>
          </a:ln>
          <a:effectLst>
            <a:glow rad="635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sz="2000" b="1" dirty="0" smtClean="0">
              <a:solidFill>
                <a:srgbClr val="C00000"/>
              </a:solidFill>
              <a:latin typeface="Berlin Sans FB" pitchFamily="34" charset="0"/>
            </a:endParaRPr>
          </a:p>
          <a:p>
            <a:pPr algn="ctr"/>
            <a:r>
              <a:rPr lang="es-CL" sz="2000" b="1" dirty="0" smtClean="0">
                <a:solidFill>
                  <a:schemeClr val="accent1">
                    <a:lumMod val="75000"/>
                  </a:schemeClr>
                </a:solidFill>
                <a:latin typeface="Berlin Sans FB" pitchFamily="34" charset="0"/>
              </a:rPr>
              <a:t>Objetivos de la Clase </a:t>
            </a:r>
          </a:p>
          <a:p>
            <a:pPr algn="ctr"/>
            <a:r>
              <a:rPr lang="es-CL" sz="2000" dirty="0" smtClean="0">
                <a:solidFill>
                  <a:schemeClr val="tx2"/>
                </a:solidFill>
                <a:latin typeface="Berlin Sans FB" pitchFamily="34" charset="0"/>
              </a:rPr>
              <a:t>1-</a:t>
            </a:r>
            <a:r>
              <a:rPr lang="es-CL" sz="2000" dirty="0" smtClean="0">
                <a:latin typeface="Berlin Sans FB" pitchFamily="34" charset="0"/>
              </a:rPr>
              <a:t>Identificamos las causas de la Gran Depresión.  </a:t>
            </a:r>
            <a:r>
              <a:rPr lang="es-CL" sz="2800" dirty="0" smtClean="0">
                <a:latin typeface="Berlin Sans FB" pitchFamily="34" charset="0"/>
                <a:sym typeface="Wingdings"/>
              </a:rPr>
              <a:t></a:t>
            </a:r>
            <a:endParaRPr lang="es-CL" sz="2800" dirty="0" smtClean="0">
              <a:latin typeface="Berlin Sans FB" pitchFamily="34" charset="0"/>
            </a:endParaRPr>
          </a:p>
          <a:p>
            <a:pPr algn="ctr"/>
            <a:r>
              <a:rPr lang="es-CL" sz="2000" dirty="0" smtClean="0">
                <a:solidFill>
                  <a:schemeClr val="tx2"/>
                </a:solidFill>
                <a:latin typeface="Berlin Sans FB" pitchFamily="34" charset="0"/>
              </a:rPr>
              <a:t>2-</a:t>
            </a:r>
            <a:r>
              <a:rPr lang="es-CL" sz="2000" dirty="0" smtClean="0">
                <a:latin typeface="Berlin Sans FB" pitchFamily="34" charset="0"/>
              </a:rPr>
              <a:t> Analizamos las consecuencias de la gran depresión. </a:t>
            </a:r>
            <a:r>
              <a:rPr lang="es-CL" sz="2000" dirty="0" smtClean="0">
                <a:latin typeface="Berlin Sans FB" pitchFamily="34" charset="0"/>
                <a:sym typeface="Wingdings"/>
              </a:rPr>
              <a:t></a:t>
            </a:r>
            <a:endParaRPr lang="es-CL" sz="2000" dirty="0" smtClean="0">
              <a:latin typeface="Berlin Sans FB" pitchFamily="34" charset="0"/>
            </a:endParaRPr>
          </a:p>
          <a:p>
            <a:pPr algn="ctr"/>
            <a:endParaRPr lang="es-CL" dirty="0"/>
          </a:p>
        </p:txBody>
      </p:sp>
      <p:sp>
        <p:nvSpPr>
          <p:cNvPr id="7" name="6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3"/>
              </a:rPr>
              <a:t>http://recursosdehistoria.wordpress.com/</a:t>
            </a:r>
            <a:r>
              <a:rPr lang="es-CL" dirty="0" smtClean="0"/>
              <a:t> </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8" name="7 Llamada rectangular redondeada"/>
          <p:cNvSpPr/>
          <p:nvPr/>
        </p:nvSpPr>
        <p:spPr>
          <a:xfrm>
            <a:off x="179512" y="1052736"/>
            <a:ext cx="7488832" cy="1440160"/>
          </a:xfrm>
          <a:prstGeom prst="wedgeRoundRectCallout">
            <a:avLst>
              <a:gd name="adj1" fmla="val -19828"/>
              <a:gd name="adj2" fmla="val 58524"/>
              <a:gd name="adj3" fmla="val 16667"/>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50000" t="50000" r="50000" b="50000"/>
            </a:path>
            <a:tileRect/>
          </a:gradFill>
          <a:ln>
            <a:noFill/>
          </a:ln>
          <a:effectLst>
            <a:glow rad="1397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s-CL" sz="1600" b="1" dirty="0" smtClean="0">
                <a:solidFill>
                  <a:schemeClr val="tx2"/>
                </a:solidFill>
                <a:latin typeface="Berlin Sans FB" pitchFamily="34" charset="0"/>
              </a:rPr>
              <a:t>Objetivos de la Clase </a:t>
            </a:r>
          </a:p>
          <a:p>
            <a:pPr algn="ctr"/>
            <a:r>
              <a:rPr lang="es-CL" sz="1600" dirty="0" smtClean="0">
                <a:solidFill>
                  <a:schemeClr val="tx2"/>
                </a:solidFill>
                <a:latin typeface="Berlin Sans FB" pitchFamily="34" charset="0"/>
              </a:rPr>
              <a:t>1-</a:t>
            </a:r>
            <a:r>
              <a:rPr lang="es-CL" sz="1600" dirty="0" smtClean="0">
                <a:latin typeface="Berlin Sans FB" pitchFamily="34" charset="0"/>
              </a:rPr>
              <a:t>Identificar las causas de la Gran Depresión.</a:t>
            </a:r>
          </a:p>
          <a:p>
            <a:pPr algn="ctr"/>
            <a:r>
              <a:rPr lang="es-CL" sz="1600" dirty="0" smtClean="0">
                <a:solidFill>
                  <a:schemeClr val="tx2"/>
                </a:solidFill>
                <a:latin typeface="Berlin Sans FB" pitchFamily="34" charset="0"/>
              </a:rPr>
              <a:t>2-</a:t>
            </a:r>
            <a:r>
              <a:rPr lang="es-CL" sz="1600" dirty="0" smtClean="0">
                <a:latin typeface="Berlin Sans FB" pitchFamily="34" charset="0"/>
              </a:rPr>
              <a:t> Analizar fuentes iconográficas.</a:t>
            </a:r>
          </a:p>
          <a:p>
            <a:pPr algn="ctr"/>
            <a:endParaRPr lang="es-CL" dirty="0"/>
          </a:p>
        </p:txBody>
      </p:sp>
      <p:sp>
        <p:nvSpPr>
          <p:cNvPr id="9" name="8 Llamada rectangular redondeada"/>
          <p:cNvSpPr/>
          <p:nvPr/>
        </p:nvSpPr>
        <p:spPr>
          <a:xfrm>
            <a:off x="1187624" y="2852936"/>
            <a:ext cx="7488832" cy="3384376"/>
          </a:xfrm>
          <a:prstGeom prst="wedgeRoundRectCallout">
            <a:avLst>
              <a:gd name="adj1" fmla="val -22033"/>
              <a:gd name="adj2" fmla="val -52515"/>
              <a:gd name="adj3" fmla="val 16667"/>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50000" t="50000" r="50000" b="50000"/>
            </a:path>
            <a:tileRect/>
          </a:gradFill>
          <a:ln>
            <a:noFill/>
          </a:ln>
          <a:effectLst>
            <a:glow rad="1397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s-CL" sz="1400" b="1" dirty="0" smtClean="0">
                <a:solidFill>
                  <a:schemeClr val="tx2"/>
                </a:solidFill>
                <a:latin typeface="Berlin Sans FB" pitchFamily="34" charset="0"/>
              </a:rPr>
              <a:t>Mapas De Progreso: Nivel 5</a:t>
            </a:r>
          </a:p>
          <a:p>
            <a:pPr algn="just"/>
            <a:r>
              <a:rPr lang="es-CL" sz="1600" i="1" dirty="0" smtClean="0">
                <a:solidFill>
                  <a:schemeClr val="tx2"/>
                </a:solidFill>
                <a:latin typeface="Berlin Sans FB" pitchFamily="34" charset="0"/>
              </a:rPr>
              <a:t>1-Sociedad en perspectiva Histórica (N5): </a:t>
            </a:r>
            <a:r>
              <a:rPr lang="es-CL" sz="1600" dirty="0" smtClean="0">
                <a:latin typeface="Berlin Sans FB" pitchFamily="34" charset="0"/>
              </a:rPr>
              <a:t>Reconoce que en los procesos históricos existen relaciones de influencia entre las dimensiones políticas, económicas, culturales y sociales. Indaga temas históricos seleccionando una diversidad de fuentes.</a:t>
            </a:r>
          </a:p>
          <a:p>
            <a:pPr algn="just"/>
            <a:endParaRPr lang="es-CL" sz="1600" dirty="0" smtClean="0">
              <a:latin typeface="Berlin Sans FB" pitchFamily="34" charset="0"/>
            </a:endParaRPr>
          </a:p>
          <a:p>
            <a:pPr algn="just"/>
            <a:r>
              <a:rPr lang="es-CL" sz="1600" i="1" dirty="0" smtClean="0">
                <a:solidFill>
                  <a:schemeClr val="tx2"/>
                </a:solidFill>
                <a:latin typeface="Berlin Sans FB" pitchFamily="34" charset="0"/>
              </a:rPr>
              <a:t>2-Democracia y Desarrollo (N5): </a:t>
            </a:r>
            <a:r>
              <a:rPr lang="es-CL" sz="1600" dirty="0" smtClean="0">
                <a:latin typeface="Berlin Sans FB" pitchFamily="34" charset="0"/>
              </a:rPr>
              <a:t>Valora la democracia como la forma de organización política que mejor asegura el respeto de los derechos humanos, y la existencia de un sistema internacional que los resguarda.</a:t>
            </a:r>
          </a:p>
          <a:p>
            <a:pPr algn="just"/>
            <a:endParaRPr lang="es-C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no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6" name="5 Rectángulo"/>
          <p:cNvSpPr/>
          <p:nvPr/>
        </p:nvSpPr>
        <p:spPr>
          <a:xfrm>
            <a:off x="467544" y="980728"/>
            <a:ext cx="8136904" cy="30777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2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¡Estimado Alumno te recomendamos ir al sitio web </a:t>
            </a:r>
            <a:r>
              <a:rPr lang="es-E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hlinkClick r:id="rId5"/>
              </a:rPr>
              <a:t>www.recursosdehistoria.wordpress.com</a:t>
            </a:r>
            <a:r>
              <a:rPr lang="es-E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es-ES" sz="2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y</a:t>
            </a:r>
            <a:r>
              <a:rPr lang="es-ES" sz="2800" b="1" i="1" spc="50" dirty="0" smtClean="0">
                <a:ln w="11430"/>
                <a:solidFill>
                  <a:schemeClr val="accent6">
                    <a:lumMod val="75000"/>
                  </a:schemeClr>
                </a:solidFill>
                <a:effectLst>
                  <a:outerShdw blurRad="76200" dist="50800" dir="5400000" algn="tl" rotWithShape="0">
                    <a:srgbClr val="000000">
                      <a:alpha val="65000"/>
                    </a:srgbClr>
                  </a:outerShdw>
                </a:effectLst>
                <a:latin typeface="Comic Sans MS" pitchFamily="66" charset="0"/>
              </a:rPr>
              <a:t> </a:t>
            </a:r>
            <a:r>
              <a:rPr lang="es-ES" sz="2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descargar la Guía N°3 “ Antecedentes  de la Primera Guerra Mundial!...........</a:t>
            </a:r>
          </a:p>
          <a:p>
            <a:pPr algn="ct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2" descr="C:\Users\Monica\Pictures\Dibujo.jpg"/>
          <p:cNvPicPr>
            <a:picLocks noChangeAspect="1" noChangeArrowheads="1"/>
          </p:cNvPicPr>
          <p:nvPr/>
        </p:nvPicPr>
        <p:blipFill>
          <a:blip r:embed="rId6" cstate="print"/>
          <a:srcRect/>
          <a:stretch>
            <a:fillRect/>
          </a:stretch>
        </p:blipFill>
        <p:spPr bwMode="auto">
          <a:xfrm>
            <a:off x="251520" y="3212976"/>
            <a:ext cx="4030056" cy="3096344"/>
          </a:xfrm>
          <a:prstGeom prst="rect">
            <a:avLst/>
          </a:prstGeom>
          <a:noFill/>
        </p:spPr>
      </p:pic>
      <p:sp>
        <p:nvSpPr>
          <p:cNvPr id="8" name="7 Rectángulo"/>
          <p:cNvSpPr/>
          <p:nvPr/>
        </p:nvSpPr>
        <p:spPr>
          <a:xfrm>
            <a:off x="2699792" y="3284984"/>
            <a:ext cx="3384376" cy="28803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000" dirty="0" smtClean="0"/>
              <a:t>Paso 1:  ir al sitio www.recurosdehistoria.worpress.com</a:t>
            </a:r>
            <a:endParaRPr lang="es-CL" sz="1000" dirty="0"/>
          </a:p>
        </p:txBody>
      </p:sp>
      <p:cxnSp>
        <p:nvCxnSpPr>
          <p:cNvPr id="9" name="8 Conector recto de flecha"/>
          <p:cNvCxnSpPr/>
          <p:nvPr/>
        </p:nvCxnSpPr>
        <p:spPr>
          <a:xfrm rot="10800000">
            <a:off x="2195736" y="3429000"/>
            <a:ext cx="504056"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0" name="9 Rectángulo"/>
          <p:cNvSpPr/>
          <p:nvPr/>
        </p:nvSpPr>
        <p:spPr>
          <a:xfrm>
            <a:off x="2699792" y="4365104"/>
            <a:ext cx="3384376" cy="28803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000" dirty="0" smtClean="0"/>
              <a:t>Paso 2: hacer clic en la sección Propuestas Didácticas, Guías  </a:t>
            </a:r>
            <a:endParaRPr lang="es-CL" sz="1000" dirty="0"/>
          </a:p>
        </p:txBody>
      </p:sp>
      <p:sp>
        <p:nvSpPr>
          <p:cNvPr id="11" name="10 Flecha curvada hacia arriba"/>
          <p:cNvSpPr/>
          <p:nvPr/>
        </p:nvSpPr>
        <p:spPr>
          <a:xfrm flipH="1">
            <a:off x="1835696" y="4653136"/>
            <a:ext cx="1512168" cy="360040"/>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solidFill>
                <a:schemeClr val="tx1"/>
              </a:solidFill>
            </a:endParaRPr>
          </a:p>
        </p:txBody>
      </p:sp>
      <p:sp>
        <p:nvSpPr>
          <p:cNvPr id="12" name="11 Rectángulo"/>
          <p:cNvSpPr/>
          <p:nvPr/>
        </p:nvSpPr>
        <p:spPr>
          <a:xfrm>
            <a:off x="2771800" y="5733256"/>
            <a:ext cx="3384376" cy="28803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000" dirty="0" smtClean="0"/>
              <a:t>Paso 3: hacer  clic en la Guía número  6 y  listo ya la puedes descargar  </a:t>
            </a:r>
            <a:endParaRPr lang="es-CL" sz="1000" dirty="0"/>
          </a:p>
        </p:txBody>
      </p:sp>
      <p:sp>
        <p:nvSpPr>
          <p:cNvPr id="15" name="14 Flecha curvada hacia arriba"/>
          <p:cNvSpPr/>
          <p:nvPr/>
        </p:nvSpPr>
        <p:spPr>
          <a:xfrm rot="21271102" flipH="1">
            <a:off x="2635448" y="6131471"/>
            <a:ext cx="2319877" cy="271524"/>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solidFill>
                <a:schemeClr val="tx1"/>
              </a:solidFill>
            </a:endParaRPr>
          </a:p>
        </p:txBody>
      </p:sp>
      <p:pic>
        <p:nvPicPr>
          <p:cNvPr id="2" name="Picture 2" descr="C:\Users\note\Desktop\kjk.png"/>
          <p:cNvPicPr>
            <a:picLocks noChangeAspect="1" noChangeArrowheads="1"/>
          </p:cNvPicPr>
          <p:nvPr/>
        </p:nvPicPr>
        <p:blipFill>
          <a:blip r:embed="rId7" cstate="print"/>
          <a:srcRect/>
          <a:stretch>
            <a:fillRect/>
          </a:stretch>
        </p:blipFill>
        <p:spPr bwMode="auto">
          <a:xfrm>
            <a:off x="6228184" y="3212976"/>
            <a:ext cx="2459972" cy="2937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13 Flecha curvada hacia arriba"/>
          <p:cNvSpPr/>
          <p:nvPr/>
        </p:nvSpPr>
        <p:spPr>
          <a:xfrm>
            <a:off x="4932040" y="6021288"/>
            <a:ext cx="1512168" cy="288032"/>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6" name="5 Rectángulo"/>
          <p:cNvSpPr/>
          <p:nvPr/>
        </p:nvSpPr>
        <p:spPr>
          <a:xfrm>
            <a:off x="467544" y="980728"/>
            <a:ext cx="8136904" cy="523220"/>
          </a:xfrm>
          <a:prstGeom prst="rect">
            <a:avLst/>
          </a:prstGeom>
          <a:noFill/>
        </p:spPr>
        <p:txBody>
          <a:bodyPr wrap="square" lIns="91440" tIns="45720" rIns="91440" bIns="45720">
            <a:spAutoFit/>
          </a:bodyPr>
          <a:lstStyle/>
          <a:p>
            <a:pPr algn="just"/>
            <a:r>
              <a:rPr lang="es-ES" sz="2800" b="1" i="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mic Sans MS" pitchFamily="66" charset="0"/>
              </a:rPr>
              <a:t>¡Antes de empezar!</a:t>
            </a:r>
            <a:endParaRPr lang="es-E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9" name="8 Nube"/>
          <p:cNvSpPr/>
          <p:nvPr/>
        </p:nvSpPr>
        <p:spPr>
          <a:xfrm>
            <a:off x="107504" y="1628800"/>
            <a:ext cx="8858000" cy="4104456"/>
          </a:xfrm>
          <a:prstGeom prst="cloud">
            <a:avLst/>
          </a:prstGeom>
          <a:solidFill>
            <a:schemeClr val="accent5">
              <a:lumMod val="20000"/>
              <a:lumOff val="80000"/>
            </a:schemeClr>
          </a:solidFill>
          <a:ln>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i="1" dirty="0" smtClean="0">
              <a:solidFill>
                <a:srgbClr val="C00000"/>
              </a:solidFill>
              <a:latin typeface="Berlin Sans FB" pitchFamily="34" charset="0"/>
            </a:endParaRPr>
          </a:p>
          <a:p>
            <a:pPr algn="ctr"/>
            <a:endParaRPr lang="es-CL" i="1" dirty="0" smtClean="0">
              <a:solidFill>
                <a:srgbClr val="C00000"/>
              </a:solidFill>
              <a:latin typeface="Berlin Sans FB" pitchFamily="34" charset="0"/>
            </a:endParaRPr>
          </a:p>
          <a:p>
            <a:pPr algn="ctr"/>
            <a:endParaRPr lang="es-CL" i="1" dirty="0" smtClean="0">
              <a:solidFill>
                <a:schemeClr val="tx2"/>
              </a:solidFill>
              <a:latin typeface="Berlin Sans FB" pitchFamily="34" charset="0"/>
            </a:endParaRPr>
          </a:p>
          <a:p>
            <a:pPr algn="ctr"/>
            <a:r>
              <a:rPr lang="es-CL" i="1" dirty="0" smtClean="0">
                <a:solidFill>
                  <a:schemeClr val="tx2"/>
                </a:solidFill>
                <a:latin typeface="Berlin Sans FB" pitchFamily="34" charset="0"/>
              </a:rPr>
              <a:t>Responde en  tu cuaderno las siguientes preguntas y luego coméntalas con tus compañeros:</a:t>
            </a:r>
          </a:p>
          <a:p>
            <a:pPr algn="ctr"/>
            <a:endParaRPr lang="es-CL" i="1" dirty="0" smtClean="0">
              <a:solidFill>
                <a:schemeClr val="tx2"/>
              </a:solidFill>
              <a:latin typeface="Berlin Sans FB" pitchFamily="34" charset="0"/>
            </a:endParaRPr>
          </a:p>
          <a:p>
            <a:pPr marL="342900" indent="-342900" algn="just"/>
            <a:endParaRPr lang="es-CL" dirty="0" smtClean="0"/>
          </a:p>
          <a:p>
            <a:pPr marL="342900" indent="-342900" algn="just"/>
            <a:r>
              <a:rPr lang="es-CL" dirty="0" smtClean="0">
                <a:latin typeface="Berlin Sans FB" pitchFamily="34" charset="0"/>
              </a:rPr>
              <a:t> 1- ¿ Qué entiendes por Crisis Económica?</a:t>
            </a:r>
          </a:p>
          <a:p>
            <a:pPr marL="342900" indent="-342900" algn="just"/>
            <a:endParaRPr lang="es-CL" dirty="0" smtClean="0">
              <a:latin typeface="Berlin Sans FB" pitchFamily="34" charset="0"/>
            </a:endParaRPr>
          </a:p>
          <a:p>
            <a:pPr marL="342900" indent="-342900" algn="just"/>
            <a:r>
              <a:rPr lang="es-CL" dirty="0" smtClean="0">
                <a:latin typeface="Berlin Sans FB" pitchFamily="34" charset="0"/>
              </a:rPr>
              <a:t>2- Chile se vio afectado por esta crisis ¿ Por qué crees que ocurrió este fenómeno?</a:t>
            </a:r>
          </a:p>
          <a:p>
            <a:pPr marL="342900" indent="-342900" algn="just"/>
            <a:endParaRPr lang="es-CL" dirty="0" smtClean="0">
              <a:latin typeface="Berlin Sans FB" pitchFamily="34" charset="0"/>
            </a:endParaRPr>
          </a:p>
          <a:p>
            <a:pPr marL="342900" indent="-342900" algn="just">
              <a:buFont typeface="+mj-lt"/>
              <a:buAutoNum type="arabicPeriod"/>
            </a:pPr>
            <a:endParaRPr lang="es-CL" dirty="0" smtClean="0">
              <a:ln w="9525">
                <a:solidFill>
                  <a:schemeClr val="tx1"/>
                </a:solidFill>
              </a:ln>
              <a:effectLst>
                <a:outerShdw blurRad="38100" dist="38100" dir="2700000" algn="tl">
                  <a:srgbClr val="000000">
                    <a:alpha val="43137"/>
                  </a:srgbClr>
                </a:outerShdw>
              </a:effectLst>
            </a:endParaRPr>
          </a:p>
          <a:p>
            <a:pPr marL="342900" indent="-342900" algn="just">
              <a:buFont typeface="+mj-lt"/>
              <a:buAutoNum type="arabicPeriod"/>
            </a:pPr>
            <a:endParaRPr lang="es-CL" dirty="0" smtClean="0">
              <a:ln w="9525">
                <a:solidFill>
                  <a:schemeClr val="tx1"/>
                </a:solidFill>
              </a:ln>
              <a:effectLst>
                <a:outerShdw blurRad="38100" dist="38100" dir="2700000" algn="tl">
                  <a:srgbClr val="000000">
                    <a:alpha val="43137"/>
                  </a:srgbClr>
                </a:outerShdw>
              </a:effectLst>
            </a:endParaRPr>
          </a:p>
          <a:p>
            <a:pPr marL="342900" indent="-342900" algn="just"/>
            <a:endParaRPr lang="es-CL" dirty="0" smtClean="0"/>
          </a:p>
          <a:p>
            <a:pPr algn="just"/>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http://commonamericanjournal.com/wp-content/uploads/2009/10/AP291030036.jpg"/>
          <p:cNvPicPr/>
          <p:nvPr/>
        </p:nvPicPr>
        <p:blipFill>
          <a:blip r:embed="rId3" cstate="print"/>
          <a:srcRect/>
          <a:stretch>
            <a:fillRect/>
          </a:stretch>
        </p:blipFill>
        <p:spPr bwMode="auto">
          <a:xfrm>
            <a:off x="6084168" y="3068960"/>
            <a:ext cx="2808312"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Monica\Desktop\banner.jpg"/>
          <p:cNvPicPr>
            <a:picLocks noChangeAspect="1" noChangeArrowheads="1"/>
          </p:cNvPicPr>
          <p:nvPr/>
        </p:nvPicPr>
        <p:blipFill>
          <a:blip r:embed="rId4"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solidFill>
                  <a:schemeClr val="accent6">
                    <a:lumMod val="50000"/>
                  </a:schemeClr>
                </a:solidFill>
                <a:hlinkClick r:id="rId5"/>
              </a:rPr>
              <a:t>http://recursosdehistoria.wordpress.com/</a:t>
            </a:r>
            <a:r>
              <a:rPr lang="es-CL" dirty="0" smtClean="0">
                <a:solidFill>
                  <a:schemeClr val="accent6">
                    <a:lumMod val="50000"/>
                  </a:schemeClr>
                </a:solidFill>
              </a:rPr>
              <a:t> </a:t>
            </a:r>
            <a:endParaRPr lang="es-CL" dirty="0">
              <a:solidFill>
                <a:schemeClr val="accent6">
                  <a:lumMod val="50000"/>
                </a:schemeClr>
              </a:solidFill>
            </a:endParaRPr>
          </a:p>
        </p:txBody>
      </p:sp>
      <p:sp>
        <p:nvSpPr>
          <p:cNvPr id="7" name="6 Rectángulo"/>
          <p:cNvSpPr/>
          <p:nvPr/>
        </p:nvSpPr>
        <p:spPr>
          <a:xfrm>
            <a:off x="323528" y="1052736"/>
            <a:ext cx="5976664" cy="3600400"/>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just">
              <a:buFont typeface="Wingdings" pitchFamily="2" charset="2"/>
              <a:buChar char="v"/>
            </a:pPr>
            <a:endParaRPr lang="es-CL" sz="1600" dirty="0" smtClean="0">
              <a:latin typeface="Berlin Sans FB" pitchFamily="34" charset="0"/>
            </a:endParaRPr>
          </a:p>
          <a:p>
            <a:pPr algn="just">
              <a:buFont typeface="Wingdings" pitchFamily="2" charset="2"/>
              <a:buChar char="v"/>
            </a:pPr>
            <a:endParaRPr lang="es-CL" dirty="0" smtClean="0">
              <a:latin typeface="Berlin Sans FB" pitchFamily="34" charset="0"/>
            </a:endParaRPr>
          </a:p>
          <a:p>
            <a:pPr algn="just">
              <a:buFont typeface="Wingdings" pitchFamily="2" charset="2"/>
              <a:buChar char="v"/>
            </a:pPr>
            <a:r>
              <a:rPr lang="es-CL" sz="1400" dirty="0" smtClean="0">
                <a:latin typeface="Berlin Sans FB" pitchFamily="34" charset="0"/>
              </a:rPr>
              <a:t>Después de largos años de bonanza para Estados Unidos la interrumpe bruscamente una crisis en la bolsa de Nueva York el llamado Jueves Negro del año 1929.</a:t>
            </a:r>
          </a:p>
          <a:p>
            <a:pPr algn="just">
              <a:buFont typeface="Wingdings" pitchFamily="2" charset="2"/>
              <a:buChar char="v"/>
            </a:pPr>
            <a:endParaRPr lang="es-CL" sz="1400" dirty="0" smtClean="0">
              <a:latin typeface="Berlin Sans FB" pitchFamily="34" charset="0"/>
            </a:endParaRPr>
          </a:p>
          <a:p>
            <a:pPr algn="just">
              <a:buFont typeface="Wingdings" pitchFamily="2" charset="2"/>
              <a:buChar char="v"/>
            </a:pPr>
            <a:r>
              <a:rPr lang="es-CL" sz="1400" dirty="0" smtClean="0">
                <a:latin typeface="Berlin Sans FB" pitchFamily="34" charset="0"/>
              </a:rPr>
              <a:t>En cinco días la bolsa de Nueva York se derrumbó. Esta noticia dio vuelta el mundo y periódicos lo colocaron en sus portadas, recalcaron la venta de acciones  y el terror que sucumbía. Los días pasaban y las personas se daban cuenta de que esta gran crisis empezaba afectar a todo el mundo.</a:t>
            </a:r>
          </a:p>
          <a:p>
            <a:pPr algn="just">
              <a:buFont typeface="Wingdings" pitchFamily="2" charset="2"/>
              <a:buChar char="v"/>
            </a:pPr>
            <a:endParaRPr lang="es-CL" dirty="0" smtClean="0">
              <a:latin typeface="Berlin Sans FB" pitchFamily="34" charset="0"/>
            </a:endParaRPr>
          </a:p>
        </p:txBody>
      </p:sp>
      <p:sp>
        <p:nvSpPr>
          <p:cNvPr id="8" name="7 Rectángulo"/>
          <p:cNvSpPr/>
          <p:nvPr/>
        </p:nvSpPr>
        <p:spPr>
          <a:xfrm>
            <a:off x="467544" y="1196752"/>
            <a:ext cx="2364750" cy="369332"/>
          </a:xfrm>
          <a:prstGeom prst="rect">
            <a:avLst/>
          </a:prstGeom>
        </p:spPr>
        <p:txBody>
          <a:bodyPr wrap="none">
            <a:spAutoFit/>
          </a:bodyPr>
          <a:lstStyle/>
          <a:p>
            <a:r>
              <a:rPr lang="es-CL" b="1" i="1" dirty="0" smtClean="0">
                <a:solidFill>
                  <a:schemeClr val="tx2"/>
                </a:solidFill>
                <a:effectLst>
                  <a:outerShdw blurRad="38100" dist="38100" dir="2700000" algn="tl">
                    <a:srgbClr val="000000">
                      <a:alpha val="43137"/>
                    </a:srgbClr>
                  </a:outerShdw>
                </a:effectLst>
              </a:rPr>
              <a:t>Ambiente Histórico </a:t>
            </a:r>
            <a:endParaRPr lang="es-CL" dirty="0">
              <a:solidFill>
                <a:schemeClr val="tx2"/>
              </a:solidFill>
            </a:endParaRPr>
          </a:p>
        </p:txBody>
      </p:sp>
      <p:sp>
        <p:nvSpPr>
          <p:cNvPr id="9" name="8 Llamada de flecha a la derecha"/>
          <p:cNvSpPr/>
          <p:nvPr/>
        </p:nvSpPr>
        <p:spPr>
          <a:xfrm>
            <a:off x="251520" y="5373216"/>
            <a:ext cx="5328592" cy="576064"/>
          </a:xfrm>
          <a:prstGeom prst="right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r"/>
            <a:r>
              <a:rPr lang="es-CL" sz="1050" dirty="0" err="1" smtClean="0"/>
              <a:t>The</a:t>
            </a:r>
            <a:r>
              <a:rPr lang="es-CL" sz="1050" dirty="0" smtClean="0"/>
              <a:t> New York Times anuncia en su edición del día 30 que el 25 de octubre de 1929 fue la jornada más desastrosa de la historia de Wall </a:t>
            </a:r>
            <a:r>
              <a:rPr lang="es-CL" sz="1050" dirty="0" err="1" smtClean="0"/>
              <a:t>Street</a:t>
            </a:r>
            <a:r>
              <a:rPr lang="es-CL" sz="1050" dirty="0" smtClean="0"/>
              <a:t>.</a:t>
            </a:r>
            <a:endParaRPr lang="es-CL" sz="1050"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17" name="16 Rectángulo"/>
          <p:cNvSpPr/>
          <p:nvPr/>
        </p:nvSpPr>
        <p:spPr>
          <a:xfrm>
            <a:off x="539552" y="980728"/>
            <a:ext cx="8424936" cy="79208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dirty="0" smtClean="0">
                <a:latin typeface="Berlin Sans FB" pitchFamily="34" charset="0"/>
              </a:rPr>
              <a:t>Causas de la Gran Depresión</a:t>
            </a:r>
            <a:endParaRPr lang="es-CL" sz="2800" dirty="0">
              <a:latin typeface="Berlin Sans FB" pitchFamily="34" charset="0"/>
            </a:endParaRPr>
          </a:p>
        </p:txBody>
      </p:sp>
      <p:sp>
        <p:nvSpPr>
          <p:cNvPr id="18" name="17 Nube"/>
          <p:cNvSpPr/>
          <p:nvPr/>
        </p:nvSpPr>
        <p:spPr>
          <a:xfrm>
            <a:off x="251520" y="1844824"/>
            <a:ext cx="3384376" cy="122413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1-Sobreproducción</a:t>
            </a:r>
            <a:endParaRPr lang="es-CL" b="1" dirty="0">
              <a:solidFill>
                <a:schemeClr val="tx2"/>
              </a:solidFill>
              <a:latin typeface="Berlin Sans FB" pitchFamily="34" charset="0"/>
            </a:endParaRPr>
          </a:p>
        </p:txBody>
      </p:sp>
      <p:sp>
        <p:nvSpPr>
          <p:cNvPr id="19" name="18 Nube"/>
          <p:cNvSpPr/>
          <p:nvPr/>
        </p:nvSpPr>
        <p:spPr>
          <a:xfrm>
            <a:off x="1547664" y="2852936"/>
            <a:ext cx="2880320" cy="1512168"/>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2-Especulación</a:t>
            </a:r>
            <a:endParaRPr lang="es-CL" b="1" dirty="0">
              <a:solidFill>
                <a:schemeClr val="tx2"/>
              </a:solidFill>
              <a:latin typeface="Berlin Sans FB" pitchFamily="34" charset="0"/>
            </a:endParaRPr>
          </a:p>
        </p:txBody>
      </p:sp>
      <p:sp>
        <p:nvSpPr>
          <p:cNvPr id="20" name="19 Nube"/>
          <p:cNvSpPr/>
          <p:nvPr/>
        </p:nvSpPr>
        <p:spPr>
          <a:xfrm>
            <a:off x="3203848" y="4005064"/>
            <a:ext cx="3096344" cy="129614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3-Inflación Crediticia</a:t>
            </a:r>
            <a:endParaRPr lang="es-CL" b="1" dirty="0">
              <a:solidFill>
                <a:schemeClr val="tx2"/>
              </a:solidFill>
              <a:latin typeface="Berlin Sans FB" pitchFamily="34" charset="0"/>
            </a:endParaRPr>
          </a:p>
        </p:txBody>
      </p:sp>
      <p:sp>
        <p:nvSpPr>
          <p:cNvPr id="21" name="20 Nube"/>
          <p:cNvSpPr/>
          <p:nvPr/>
        </p:nvSpPr>
        <p:spPr>
          <a:xfrm>
            <a:off x="5292080" y="4941168"/>
            <a:ext cx="3240360" cy="136815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4-Dependencia de las economías </a:t>
            </a:r>
            <a:endParaRPr lang="es-CL" b="1" dirty="0">
              <a:solidFill>
                <a:schemeClr val="tx2"/>
              </a:solidFill>
              <a:latin typeface="Berlin Sans FB"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nica\Desktop\banner.jpg"/>
          <p:cNvPicPr>
            <a:picLocks noChangeAspect="1" noChangeArrowheads="1"/>
          </p:cNvPicPr>
          <p:nvPr/>
        </p:nvPicPr>
        <p:blipFill>
          <a:blip r:embed="rId2"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6" name="5 Flecha doblada hacia arriba"/>
          <p:cNvSpPr/>
          <p:nvPr/>
        </p:nvSpPr>
        <p:spPr>
          <a:xfrm flipV="1">
            <a:off x="3923928" y="1340768"/>
            <a:ext cx="2808312" cy="648072"/>
          </a:xfrm>
          <a:prstGeom prst="bentUpArrow">
            <a:avLst>
              <a:gd name="adj1" fmla="val 25000"/>
              <a:gd name="adj2" fmla="val 40210"/>
              <a:gd name="adj3" fmla="val 50000"/>
            </a:avLst>
          </a:prstGeom>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s-CL"/>
          </a:p>
        </p:txBody>
      </p:sp>
      <p:sp>
        <p:nvSpPr>
          <p:cNvPr id="5" name="4 Nube"/>
          <p:cNvSpPr/>
          <p:nvPr/>
        </p:nvSpPr>
        <p:spPr>
          <a:xfrm>
            <a:off x="179512" y="980728"/>
            <a:ext cx="4248472" cy="1584176"/>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1-Sobreproducción.</a:t>
            </a:r>
            <a:endParaRPr lang="es-CL" b="1" dirty="0">
              <a:solidFill>
                <a:schemeClr val="tx2"/>
              </a:solidFill>
              <a:latin typeface="Berlin Sans FB" pitchFamily="34" charset="0"/>
            </a:endParaRPr>
          </a:p>
        </p:txBody>
      </p:sp>
      <p:sp>
        <p:nvSpPr>
          <p:cNvPr id="7" name="6 Rectángulo"/>
          <p:cNvSpPr/>
          <p:nvPr/>
        </p:nvSpPr>
        <p:spPr>
          <a:xfrm>
            <a:off x="4211960" y="2060848"/>
            <a:ext cx="4752528" cy="424847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buClr>
                <a:srgbClr val="C00000"/>
              </a:buClr>
              <a:buSzPct val="124000"/>
            </a:pPr>
            <a:endParaRPr lang="es-CL" dirty="0" smtClean="0"/>
          </a:p>
          <a:p>
            <a:pPr algn="just">
              <a:buClr>
                <a:srgbClr val="C00000"/>
              </a:buClr>
              <a:buSzPct val="124000"/>
              <a:buFont typeface="Wingdings" pitchFamily="2" charset="2"/>
              <a:buChar char="ü"/>
            </a:pPr>
            <a:endParaRPr lang="es-CL" sz="1600" dirty="0" smtClean="0">
              <a:latin typeface="Berlin Sans FB" pitchFamily="34" charset="0"/>
            </a:endParaRPr>
          </a:p>
          <a:p>
            <a:pPr algn="just">
              <a:buClr>
                <a:srgbClr val="C00000"/>
              </a:buClr>
              <a:buSzPct val="124000"/>
            </a:pPr>
            <a:endParaRPr lang="es-CL" sz="1600" dirty="0" smtClean="0">
              <a:latin typeface="Berlin Sans FB" pitchFamily="34" charset="0"/>
            </a:endParaRPr>
          </a:p>
          <a:p>
            <a:pPr algn="just">
              <a:buClr>
                <a:srgbClr val="C00000"/>
              </a:buClr>
              <a:buSzPct val="124000"/>
              <a:buFont typeface="Wingdings" pitchFamily="2" charset="2"/>
              <a:buChar char="ü"/>
            </a:pPr>
            <a:endParaRPr lang="es-CL" sz="1600" dirty="0" smtClean="0">
              <a:latin typeface="Berlin Sans FB" pitchFamily="34" charset="0"/>
            </a:endParaRPr>
          </a:p>
          <a:p>
            <a:pPr algn="just">
              <a:buClr>
                <a:srgbClr val="C00000"/>
              </a:buClr>
              <a:buSzPct val="124000"/>
              <a:buFont typeface="Wingdings" pitchFamily="2" charset="2"/>
              <a:buChar char="ü"/>
            </a:pPr>
            <a:r>
              <a:rPr lang="es-CL" dirty="0" smtClean="0">
                <a:solidFill>
                  <a:schemeClr val="tx1"/>
                </a:solidFill>
              </a:rPr>
              <a:t> </a:t>
            </a:r>
            <a:r>
              <a:rPr lang="es-CL" sz="2600" b="1" i="1" dirty="0" smtClean="0">
                <a:solidFill>
                  <a:schemeClr val="tx1"/>
                </a:solidFill>
                <a:latin typeface="Angsana New" pitchFamily="18" charset="-34"/>
                <a:cs typeface="Angsana New" pitchFamily="18" charset="-34"/>
              </a:rPr>
              <a:t>Este concepto hace referencia a la excesiva confección o producción de un producto, el cual con la gran cantidad creada no tiene mercado para poder venderla.</a:t>
            </a:r>
          </a:p>
          <a:p>
            <a:pPr algn="just">
              <a:buClr>
                <a:srgbClr val="C00000"/>
              </a:buClr>
              <a:buSzPct val="124000"/>
              <a:buFont typeface="Wingdings" pitchFamily="2" charset="2"/>
              <a:buChar char="ü"/>
            </a:pPr>
            <a:endParaRPr lang="es-CL" sz="2600" b="1" i="1" dirty="0" smtClean="0">
              <a:solidFill>
                <a:schemeClr val="tx1"/>
              </a:solidFill>
              <a:latin typeface="Angsana New" pitchFamily="18" charset="-34"/>
              <a:cs typeface="Angsana New" pitchFamily="18" charset="-34"/>
            </a:endParaRPr>
          </a:p>
          <a:p>
            <a:pPr algn="just">
              <a:buClr>
                <a:srgbClr val="C00000"/>
              </a:buClr>
              <a:buSzPct val="124000"/>
              <a:buFont typeface="Wingdings" pitchFamily="2" charset="2"/>
              <a:buChar char="ü"/>
            </a:pPr>
            <a:r>
              <a:rPr lang="es-CL" sz="2600" b="1" i="1" dirty="0" smtClean="0">
                <a:solidFill>
                  <a:schemeClr val="tx1"/>
                </a:solidFill>
                <a:latin typeface="Angsana New" pitchFamily="18" charset="-34"/>
                <a:cs typeface="Angsana New" pitchFamily="18" charset="-34"/>
              </a:rPr>
              <a:t>Se utiliza este termino para referirse a un sobre stock </a:t>
            </a:r>
          </a:p>
          <a:p>
            <a:pPr algn="just">
              <a:buClr>
                <a:srgbClr val="C00000"/>
              </a:buClr>
              <a:buSzPct val="124000"/>
              <a:buFont typeface="Wingdings" pitchFamily="2" charset="2"/>
              <a:buChar char="ü"/>
            </a:pPr>
            <a:endParaRPr lang="es-CL" dirty="0" smtClean="0"/>
          </a:p>
          <a:p>
            <a:pPr algn="just">
              <a:buClr>
                <a:srgbClr val="C00000"/>
              </a:buClr>
              <a:buSzPct val="124000"/>
              <a:buFont typeface="Wingdings" pitchFamily="2" charset="2"/>
              <a:buChar char="ü"/>
            </a:pPr>
            <a:endParaRPr lang="es-CL" dirty="0" smtClean="0"/>
          </a:p>
          <a:p>
            <a:pPr algn="just">
              <a:buClr>
                <a:srgbClr val="C00000"/>
              </a:buClr>
              <a:buSzPct val="124000"/>
            </a:pPr>
            <a:endParaRPr lang="es-CL" dirty="0"/>
          </a:p>
        </p:txBody>
      </p:sp>
      <p:sp>
        <p:nvSpPr>
          <p:cNvPr id="8" name="7 Rectángulo redondeado"/>
          <p:cNvSpPr/>
          <p:nvPr/>
        </p:nvSpPr>
        <p:spPr>
          <a:xfrm>
            <a:off x="179512" y="6381328"/>
            <a:ext cx="8784976"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3"/>
              </a:rPr>
              <a:t>http://recursosdehistoria.wordpress.com/</a:t>
            </a:r>
            <a:r>
              <a:rPr lang="es-CL" dirty="0" smtClean="0"/>
              <a:t> </a:t>
            </a:r>
            <a:endParaRPr lang="es-CL" dirty="0"/>
          </a:p>
        </p:txBody>
      </p:sp>
      <p:pic>
        <p:nvPicPr>
          <p:cNvPr id="19458" name="Picture 2" descr="http://claseshistoria.com/entreguerras/imagenes/%2Bfabricatrilladoras20.jpg"/>
          <p:cNvPicPr>
            <a:picLocks noChangeAspect="1" noChangeArrowheads="1"/>
          </p:cNvPicPr>
          <p:nvPr/>
        </p:nvPicPr>
        <p:blipFill>
          <a:blip r:embed="rId4" cstate="print"/>
          <a:srcRect/>
          <a:stretch>
            <a:fillRect/>
          </a:stretch>
        </p:blipFill>
        <p:spPr bwMode="auto">
          <a:xfrm>
            <a:off x="251520" y="2708920"/>
            <a:ext cx="3800475"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Proceso alternativo"/>
          <p:cNvSpPr/>
          <p:nvPr/>
        </p:nvSpPr>
        <p:spPr>
          <a:xfrm>
            <a:off x="539552" y="5301208"/>
            <a:ext cx="3240360" cy="57606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i="1" dirty="0" smtClean="0">
                <a:solidFill>
                  <a:schemeClr val="accent4">
                    <a:lumMod val="50000"/>
                  </a:schemeClr>
                </a:solidFill>
              </a:rPr>
              <a:t>Fabrica de  Trilladora.</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lecha curvada hacia la izquierda"/>
          <p:cNvSpPr/>
          <p:nvPr/>
        </p:nvSpPr>
        <p:spPr>
          <a:xfrm>
            <a:off x="4788024" y="1484784"/>
            <a:ext cx="1512168" cy="2664296"/>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solidFill>
                <a:schemeClr val="tx1"/>
              </a:solidFill>
            </a:endParaRPr>
          </a:p>
        </p:txBody>
      </p:sp>
      <p:pic>
        <p:nvPicPr>
          <p:cNvPr id="18434" name="Picture 2" descr="http://claseshistoria.com/entreguerras/imagenes/%2Bacciongolfa.jpg"/>
          <p:cNvPicPr>
            <a:picLocks noChangeAspect="1" noChangeArrowheads="1"/>
          </p:cNvPicPr>
          <p:nvPr/>
        </p:nvPicPr>
        <p:blipFill>
          <a:blip r:embed="rId3" cstate="print"/>
          <a:srcRect/>
          <a:stretch>
            <a:fillRect/>
          </a:stretch>
        </p:blipFill>
        <p:spPr bwMode="auto">
          <a:xfrm>
            <a:off x="5292080" y="2348880"/>
            <a:ext cx="3627065" cy="3324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Monica\Desktop\banner.jpg"/>
          <p:cNvPicPr>
            <a:picLocks noChangeAspect="1" noChangeArrowheads="1"/>
          </p:cNvPicPr>
          <p:nvPr/>
        </p:nvPicPr>
        <p:blipFill>
          <a:blip r:embed="rId4"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5"/>
              </a:rPr>
              <a:t>http://recursosdehistoria.wordpress.com/</a:t>
            </a:r>
            <a:r>
              <a:rPr lang="es-CL" dirty="0" smtClean="0"/>
              <a:t> </a:t>
            </a:r>
            <a:endParaRPr lang="es-CL" dirty="0"/>
          </a:p>
        </p:txBody>
      </p:sp>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redondeado"/>
          <p:cNvSpPr/>
          <p:nvPr/>
        </p:nvSpPr>
        <p:spPr>
          <a:xfrm>
            <a:off x="179512" y="6021288"/>
            <a:ext cx="5616624" cy="21602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s-CL" sz="1100" dirty="0"/>
          </a:p>
        </p:txBody>
      </p:sp>
      <p:sp>
        <p:nvSpPr>
          <p:cNvPr id="12" name="11 Nube"/>
          <p:cNvSpPr/>
          <p:nvPr/>
        </p:nvSpPr>
        <p:spPr>
          <a:xfrm>
            <a:off x="899592" y="908720"/>
            <a:ext cx="4032448" cy="1368152"/>
          </a:xfrm>
          <a:prstGeom prst="cloud">
            <a:avLst/>
          </a:prstGeom>
          <a:ln>
            <a:solidFill>
              <a:schemeClr val="accent5"/>
            </a:solidFill>
          </a:ln>
        </p:spPr>
        <p:style>
          <a:lnRef idx="1">
            <a:schemeClr val="dk1"/>
          </a:lnRef>
          <a:fillRef idx="2">
            <a:schemeClr val="dk1"/>
          </a:fillRef>
          <a:effectRef idx="1">
            <a:schemeClr val="dk1"/>
          </a:effectRef>
          <a:fontRef idx="minor">
            <a:schemeClr val="dk1"/>
          </a:fontRef>
        </p:style>
        <p:txBody>
          <a:bodyPr rtlCol="0" anchor="ctr"/>
          <a:lstStyle/>
          <a:p>
            <a:pPr algn="ctr"/>
            <a:r>
              <a:rPr lang="es-CL" b="1" dirty="0" smtClean="0">
                <a:solidFill>
                  <a:schemeClr val="tx2"/>
                </a:solidFill>
                <a:latin typeface="Berlin Sans FB" pitchFamily="34" charset="0"/>
              </a:rPr>
              <a:t>2-Especulación</a:t>
            </a:r>
            <a:endParaRPr lang="es-CL" b="1" dirty="0">
              <a:solidFill>
                <a:schemeClr val="tx2"/>
              </a:solidFill>
              <a:latin typeface="Berlin Sans FB" pitchFamily="34" charset="0"/>
            </a:endParaRPr>
          </a:p>
        </p:txBody>
      </p:sp>
      <p:sp>
        <p:nvSpPr>
          <p:cNvPr id="15" name="14 Rectángulo"/>
          <p:cNvSpPr/>
          <p:nvPr/>
        </p:nvSpPr>
        <p:spPr>
          <a:xfrm>
            <a:off x="251520" y="2420888"/>
            <a:ext cx="4464496" cy="38164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just">
              <a:buClr>
                <a:srgbClr val="C00000"/>
              </a:buClr>
              <a:buSzPct val="209000"/>
              <a:buFont typeface="Wingdings" pitchFamily="2" charset="2"/>
              <a:buChar char="ü"/>
            </a:pPr>
            <a:r>
              <a:rPr lang="es-CL" sz="2200" b="1" i="1" dirty="0" smtClean="0">
                <a:latin typeface="Angsana New" pitchFamily="18" charset="-34"/>
                <a:cs typeface="Angsana New" pitchFamily="18" charset="-34"/>
              </a:rPr>
              <a:t>Se refiere a dichos sobre una actividad económica, se basan en engaños con el objetivo de poder especular sobre los beneficios o ganancias que se tendrían, sabiendo la persona quien hace estos dichos que la realidad no es como se plantea, es por esto que la crisis del 29 fue tan sorpresiva porque el mercado estadounidense estaba sentado en mentiras sobre el mercado que producía la especulación</a:t>
            </a:r>
            <a:r>
              <a:rPr lang="es-CL" sz="2600" b="1" i="1" dirty="0" smtClean="0">
                <a:latin typeface="Angsana New" pitchFamily="18" charset="-34"/>
                <a:cs typeface="Angsana New" pitchFamily="18" charset="-34"/>
              </a:rPr>
              <a:t>.</a:t>
            </a:r>
            <a:endParaRPr lang="es-CL" sz="2600" b="1" i="1" dirty="0">
              <a:latin typeface="Angsana New" pitchFamily="18" charset="-34"/>
              <a:cs typeface="Angsana New" pitchFamily="18" charset="-34"/>
            </a:endParaRPr>
          </a:p>
        </p:txBody>
      </p:sp>
      <p:sp>
        <p:nvSpPr>
          <p:cNvPr id="10" name="9 Proceso alternativo"/>
          <p:cNvSpPr/>
          <p:nvPr/>
        </p:nvSpPr>
        <p:spPr>
          <a:xfrm>
            <a:off x="5508104" y="5589240"/>
            <a:ext cx="3240360" cy="57606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i="1" dirty="0" smtClean="0">
                <a:solidFill>
                  <a:schemeClr val="accent4">
                    <a:lumMod val="50000"/>
                  </a:schemeClr>
                </a:solidFill>
              </a:rPr>
              <a:t>Imagen que muestra  el Reverso de una acción en 1929.</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Flecha curvada hacia abajo"/>
          <p:cNvSpPr/>
          <p:nvPr/>
        </p:nvSpPr>
        <p:spPr>
          <a:xfrm>
            <a:off x="3491880" y="1035372"/>
            <a:ext cx="1476777" cy="521419"/>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solidFill>
                <a:schemeClr val="tx1"/>
              </a:solidFill>
            </a:endParaRPr>
          </a:p>
        </p:txBody>
      </p:sp>
      <p:pic>
        <p:nvPicPr>
          <p:cNvPr id="16386" name="Picture 2" descr="http://claseshistoria.com/entreguerras/imagenes/%2Bbancobaker.jpg"/>
          <p:cNvPicPr>
            <a:picLocks noChangeAspect="1" noChangeArrowheads="1"/>
          </p:cNvPicPr>
          <p:nvPr/>
        </p:nvPicPr>
        <p:blipFill>
          <a:blip r:embed="rId2" cstate="print"/>
          <a:srcRect/>
          <a:stretch>
            <a:fillRect/>
          </a:stretch>
        </p:blipFill>
        <p:spPr bwMode="auto">
          <a:xfrm>
            <a:off x="971600" y="1916832"/>
            <a:ext cx="2476500" cy="3590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C:\Users\Monica\Desktop\banner.jpg"/>
          <p:cNvPicPr>
            <a:picLocks noChangeAspect="1" noChangeArrowheads="1"/>
          </p:cNvPicPr>
          <p:nvPr/>
        </p:nvPicPr>
        <p:blipFill>
          <a:blip r:embed="rId3"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5" name="4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4"/>
              </a:rPr>
              <a:t>http://recursosdehistoria.wordpress.com/</a:t>
            </a:r>
            <a:r>
              <a:rPr lang="es-CL" dirty="0" smtClean="0"/>
              <a:t> </a:t>
            </a:r>
            <a:endParaRPr lang="es-CL" dirty="0"/>
          </a:p>
        </p:txBody>
      </p:sp>
      <p:sp>
        <p:nvSpPr>
          <p:cNvPr id="18" name="17 Nube"/>
          <p:cNvSpPr/>
          <p:nvPr/>
        </p:nvSpPr>
        <p:spPr>
          <a:xfrm>
            <a:off x="0" y="1052736"/>
            <a:ext cx="3851920" cy="1224136"/>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b="1" dirty="0" smtClean="0">
                <a:solidFill>
                  <a:schemeClr val="bg1"/>
                </a:solidFill>
                <a:latin typeface="Berlin Sans FB" pitchFamily="34" charset="0"/>
              </a:rPr>
              <a:t>3-Inflación Crediticia</a:t>
            </a:r>
            <a:endParaRPr lang="es-CL" b="1" dirty="0">
              <a:solidFill>
                <a:schemeClr val="bg1"/>
              </a:solidFill>
              <a:latin typeface="Berlin Sans FB" pitchFamily="34" charset="0"/>
            </a:endParaRPr>
          </a:p>
        </p:txBody>
      </p:sp>
      <p:sp>
        <p:nvSpPr>
          <p:cNvPr id="8" name="7 Proceso alternativo"/>
          <p:cNvSpPr/>
          <p:nvPr/>
        </p:nvSpPr>
        <p:spPr>
          <a:xfrm>
            <a:off x="539552" y="5301208"/>
            <a:ext cx="3240360" cy="57606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i="1" dirty="0" smtClean="0">
                <a:solidFill>
                  <a:schemeClr val="accent4">
                    <a:lumMod val="50000"/>
                  </a:schemeClr>
                </a:solidFill>
              </a:rPr>
              <a:t>Banco.</a:t>
            </a:r>
            <a:endParaRPr lang="es-CL" sz="1100" i="1" dirty="0">
              <a:solidFill>
                <a:schemeClr val="accent4">
                  <a:lumMod val="50000"/>
                </a:schemeClr>
              </a:solidFill>
            </a:endParaRPr>
          </a:p>
        </p:txBody>
      </p:sp>
      <p:sp>
        <p:nvSpPr>
          <p:cNvPr id="9" name="8 Rectángulo"/>
          <p:cNvSpPr/>
          <p:nvPr/>
        </p:nvSpPr>
        <p:spPr>
          <a:xfrm>
            <a:off x="4211960" y="1628800"/>
            <a:ext cx="4752528" cy="36004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a:p>
            <a:pPr algn="just">
              <a:buClr>
                <a:srgbClr val="C00000"/>
              </a:buClr>
              <a:buSzPct val="124000"/>
              <a:buFont typeface="Wingdings" pitchFamily="2" charset="2"/>
              <a:buChar char="ü"/>
            </a:pPr>
            <a:r>
              <a:rPr lang="es-CL" sz="2400" b="1" i="1" dirty="0" smtClean="0">
                <a:latin typeface="Angsana New" pitchFamily="18" charset="-34"/>
                <a:cs typeface="Angsana New" pitchFamily="18" charset="-34"/>
              </a:rPr>
              <a:t>Este termino se emplea cuando se produce una inflación por la excesiva otorgación de créditos por parte de los bancos, los cuales prestaban dinero a cualquier persona, teniendo poca base financiera. </a:t>
            </a:r>
          </a:p>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a:p>
            <a:pPr algn="just">
              <a:buClr>
                <a:srgbClr val="C00000"/>
              </a:buClr>
              <a:buSzPct val="124000"/>
              <a:buFont typeface="Wingdings" pitchFamily="2" charset="2"/>
              <a:buChar char="ü"/>
            </a:pPr>
            <a:r>
              <a:rPr lang="es-CL" sz="2400" b="1" i="1" dirty="0" smtClean="0">
                <a:solidFill>
                  <a:schemeClr val="tx1"/>
                </a:solidFill>
                <a:latin typeface="AngsanaUPC" pitchFamily="18" charset="-34"/>
                <a:cs typeface="AngsanaUPC" pitchFamily="18" charset="-34"/>
              </a:rPr>
              <a:t>Estos créditos nunca fueron devueltos por ende produjo una crisis profunda de los bancos, muchos quebraron.</a:t>
            </a:r>
          </a:p>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p:txBody>
      </p:sp>
      <p:sp>
        <p:nvSpPr>
          <p:cNvPr id="11" name="10 Proceso alternativo"/>
          <p:cNvSpPr/>
          <p:nvPr/>
        </p:nvSpPr>
        <p:spPr>
          <a:xfrm>
            <a:off x="4860032" y="5373216"/>
            <a:ext cx="3744416" cy="79208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100" b="1" i="1" dirty="0" smtClean="0">
                <a:solidFill>
                  <a:schemeClr val="accent4">
                    <a:lumMod val="50000"/>
                  </a:schemeClr>
                </a:solidFill>
              </a:rPr>
              <a:t>Vocabulario: </a:t>
            </a:r>
          </a:p>
          <a:p>
            <a:pPr algn="ctr"/>
            <a:r>
              <a:rPr lang="es-CL" sz="1100" b="1" i="1" dirty="0" smtClean="0">
                <a:solidFill>
                  <a:schemeClr val="accent4">
                    <a:lumMod val="50000"/>
                  </a:schemeClr>
                </a:solidFill>
              </a:rPr>
              <a:t>Inflación:</a:t>
            </a:r>
            <a:r>
              <a:rPr lang="es-CL" sz="1100" b="1" dirty="0" smtClean="0"/>
              <a:t> </a:t>
            </a:r>
            <a:r>
              <a:rPr lang="es-CL" sz="1100" dirty="0" smtClean="0"/>
              <a:t>Aumento general de precios que trae aparejada la depreciación monetaria:</a:t>
            </a:r>
          </a:p>
          <a:p>
            <a:pPr algn="ctr"/>
            <a:r>
              <a:rPr lang="es-CL" sz="1100" i="1" dirty="0" smtClean="0">
                <a:solidFill>
                  <a:schemeClr val="accent4">
                    <a:lumMod val="50000"/>
                  </a:schemeClr>
                </a:solidFill>
              </a:rPr>
              <a:t>Fuente:  Diccionario RAE</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laseshistoria.com/entreguerras/imagenes/%2Bnitratochile.jpg"/>
          <p:cNvPicPr>
            <a:picLocks noChangeAspect="1" noChangeArrowheads="1"/>
          </p:cNvPicPr>
          <p:nvPr/>
        </p:nvPicPr>
        <p:blipFill>
          <a:blip r:embed="rId3" cstate="print"/>
          <a:srcRect/>
          <a:stretch>
            <a:fillRect/>
          </a:stretch>
        </p:blipFill>
        <p:spPr bwMode="auto">
          <a:xfrm>
            <a:off x="827584" y="2276872"/>
            <a:ext cx="2525266"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C:\Users\Monica\Desktop\banner.jpg"/>
          <p:cNvPicPr>
            <a:picLocks noChangeAspect="1" noChangeArrowheads="1"/>
          </p:cNvPicPr>
          <p:nvPr/>
        </p:nvPicPr>
        <p:blipFill>
          <a:blip r:embed="rId4" cstate="print"/>
          <a:srcRect/>
          <a:stretch>
            <a:fillRect/>
          </a:stretch>
        </p:blipFill>
        <p:spPr bwMode="auto">
          <a:xfrm>
            <a:off x="0" y="0"/>
            <a:ext cx="9144000" cy="836712"/>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5" name="4 Rectángulo redondeado"/>
          <p:cNvSpPr/>
          <p:nvPr/>
        </p:nvSpPr>
        <p:spPr>
          <a:xfrm>
            <a:off x="179512" y="6381328"/>
            <a:ext cx="8784976" cy="36004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CL" dirty="0" smtClean="0"/>
              <a:t>Autores: Mónica Aravena y Nicolle Reyes /</a:t>
            </a:r>
            <a:r>
              <a:rPr lang="es-CL" dirty="0" smtClean="0">
                <a:hlinkClick r:id="rId5"/>
              </a:rPr>
              <a:t>http://recursosdehistoria.wordpress.com/</a:t>
            </a:r>
            <a:r>
              <a:rPr lang="es-CL" dirty="0" smtClean="0"/>
              <a:t> </a:t>
            </a:r>
            <a:endParaRPr lang="es-CL" dirty="0"/>
          </a:p>
        </p:txBody>
      </p:sp>
      <p:sp>
        <p:nvSpPr>
          <p:cNvPr id="19" name="18 Flecha doblada hacia arriba"/>
          <p:cNvSpPr/>
          <p:nvPr/>
        </p:nvSpPr>
        <p:spPr>
          <a:xfrm flipV="1">
            <a:off x="3059832" y="1340768"/>
            <a:ext cx="2808312" cy="648072"/>
          </a:xfrm>
          <a:prstGeom prst="bentUpArrow">
            <a:avLst>
              <a:gd name="adj1" fmla="val 25000"/>
              <a:gd name="adj2" fmla="val 40210"/>
              <a:gd name="adj3" fmla="val 50000"/>
            </a:avLst>
          </a:prstGeom>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s-CL"/>
          </a:p>
        </p:txBody>
      </p:sp>
      <p:sp>
        <p:nvSpPr>
          <p:cNvPr id="18" name="17 Nube"/>
          <p:cNvSpPr/>
          <p:nvPr/>
        </p:nvSpPr>
        <p:spPr>
          <a:xfrm>
            <a:off x="179512" y="980728"/>
            <a:ext cx="4248472" cy="158417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b="1" dirty="0" smtClean="0">
                <a:solidFill>
                  <a:schemeClr val="tx2"/>
                </a:solidFill>
                <a:latin typeface="Berlin Sans FB" pitchFamily="34" charset="0"/>
              </a:rPr>
              <a:t>4. Dependencia de la economía americana.</a:t>
            </a:r>
            <a:endParaRPr lang="es-CL" b="1" dirty="0">
              <a:solidFill>
                <a:schemeClr val="tx2"/>
              </a:solidFill>
              <a:latin typeface="Berlin Sans FB" pitchFamily="34" charset="0"/>
            </a:endParaRPr>
          </a:p>
        </p:txBody>
      </p:sp>
      <p:sp>
        <p:nvSpPr>
          <p:cNvPr id="20" name="19 Rectángulo"/>
          <p:cNvSpPr/>
          <p:nvPr/>
        </p:nvSpPr>
        <p:spPr>
          <a:xfrm>
            <a:off x="4211960" y="2132856"/>
            <a:ext cx="4752528" cy="388843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buClr>
                <a:srgbClr val="C00000"/>
              </a:buClr>
              <a:buSzPct val="124000"/>
              <a:buFont typeface="Wingdings" pitchFamily="2" charset="2"/>
              <a:buChar char="ü"/>
            </a:pPr>
            <a:r>
              <a:rPr lang="es-CL" sz="2400" b="1" i="1" dirty="0" smtClean="0">
                <a:latin typeface="Angsana New" pitchFamily="18" charset="-34"/>
                <a:cs typeface="Angsana New" pitchFamily="18" charset="-34"/>
              </a:rPr>
              <a:t> Se refiere al sometimiento económico que hacía Estados Unidos sobre parte del mundo, siendo la principal economía la cual entregaba créditos y gozaba de una industria manufacturera que abastecía al mundo a partir de 1914</a:t>
            </a:r>
          </a:p>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a:p>
            <a:pPr algn="just">
              <a:buClr>
                <a:srgbClr val="C00000"/>
              </a:buClr>
              <a:buSzPct val="124000"/>
              <a:buFont typeface="Wingdings" pitchFamily="2" charset="2"/>
              <a:buChar char="ü"/>
            </a:pPr>
            <a:r>
              <a:rPr lang="es-CL" sz="2400" b="1" i="1" dirty="0" smtClean="0">
                <a:latin typeface="Angsana New" pitchFamily="18" charset="-34"/>
                <a:cs typeface="Angsana New" pitchFamily="18" charset="-34"/>
              </a:rPr>
              <a:t>Esta dependencia se vio reflejada luego de la crisis del 29, arrastrando a los demás países a una crisis por la dependencia que tenían a la gran potencia.</a:t>
            </a:r>
          </a:p>
          <a:p>
            <a:pPr algn="just">
              <a:buClr>
                <a:srgbClr val="C00000"/>
              </a:buClr>
              <a:buSzPct val="124000"/>
              <a:buFont typeface="Wingdings" pitchFamily="2" charset="2"/>
              <a:buChar char="ü"/>
            </a:pPr>
            <a:endParaRPr lang="es-CL" dirty="0"/>
          </a:p>
        </p:txBody>
      </p:sp>
      <p:sp>
        <p:nvSpPr>
          <p:cNvPr id="8" name="7 Proceso alternativo"/>
          <p:cNvSpPr/>
          <p:nvPr/>
        </p:nvSpPr>
        <p:spPr>
          <a:xfrm>
            <a:off x="539552" y="5301208"/>
            <a:ext cx="3240360" cy="57606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i="1" dirty="0" smtClean="0">
                <a:solidFill>
                  <a:schemeClr val="accent4">
                    <a:lumMod val="50000"/>
                  </a:schemeClr>
                </a:solidFill>
              </a:rPr>
              <a:t>Publicidad de la dependencia que tenía nuestro país a la economía estadounidense.</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2068</TotalTime>
  <Words>1255</Words>
  <Application>Microsoft Office PowerPoint</Application>
  <PresentationFormat>Presentación en pantalla (4:3)</PresentationFormat>
  <Paragraphs>169</Paragraphs>
  <Slides>20</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Angsana New</vt:lpstr>
      <vt:lpstr>AngsanaUPC</vt:lpstr>
      <vt:lpstr>Arial</vt:lpstr>
      <vt:lpstr>Berlin Sans FB</vt:lpstr>
      <vt:lpstr>Berlin Sans FB Demi</vt:lpstr>
      <vt:lpstr>Calibri</vt:lpstr>
      <vt:lpstr>Comic Sans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http://www.centor.mx.gd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IMPERIALISMO</dc:title>
  <dc:creator>Monica</dc:creator>
  <cp:lastModifiedBy>juan herrera veas</cp:lastModifiedBy>
  <cp:revision>226</cp:revision>
  <dcterms:created xsi:type="dcterms:W3CDTF">2011-07-23T01:11:02Z</dcterms:created>
  <dcterms:modified xsi:type="dcterms:W3CDTF">2015-04-11T12:05:22Z</dcterms:modified>
</cp:coreProperties>
</file>