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9" r:id="rId2"/>
    <p:sldId id="265" r:id="rId3"/>
    <p:sldId id="256" r:id="rId4"/>
    <p:sldId id="257" r:id="rId5"/>
    <p:sldId id="272" r:id="rId6"/>
    <p:sldId id="273" r:id="rId7"/>
    <p:sldId id="271" r:id="rId8"/>
    <p:sldId id="266" r:id="rId9"/>
    <p:sldId id="268" r:id="rId10"/>
    <p:sldId id="270" r:id="rId11"/>
    <p:sldId id="260" r:id="rId12"/>
    <p:sldId id="261" r:id="rId13"/>
    <p:sldId id="277" r:id="rId14"/>
    <p:sldId id="263" r:id="rId15"/>
    <p:sldId id="28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93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0799E-6C8A-406E-983B-83036CE5640F}" type="datetimeFigureOut">
              <a:rPr lang="es-ES" smtClean="0"/>
              <a:pPr/>
              <a:t>04/06/2020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7EE90-07FB-4D89-B1C1-727BE25150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EE90-07FB-4D89-B1C1-727BE25150E6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EE90-07FB-4D89-B1C1-727BE25150E6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EE90-07FB-4D89-B1C1-727BE25150E6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EE90-07FB-4D89-B1C1-727BE25150E6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EE90-07FB-4D89-B1C1-727BE25150E6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EE90-07FB-4D89-B1C1-727BE25150E6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EE90-07FB-4D89-B1C1-727BE25150E6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EE90-07FB-4D89-B1C1-727BE25150E6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EE90-07FB-4D89-B1C1-727BE25150E6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EE90-07FB-4D89-B1C1-727BE25150E6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54C1-6426-418E-AD7E-930B7081ABDB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54C1-6426-418E-AD7E-930B7081ABDB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C54C1-6426-418E-AD7E-930B7081ABDB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7EE90-07FB-4D89-B1C1-727BE25150E6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/>
          </a:p>
        </p:txBody>
      </p:sp>
      <p:sp>
        <p:nvSpPr>
          <p:cNvPr id="798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87991F-4494-4936-813F-E3904A1FD259}" type="slidenum">
              <a:rPr lang="es-ES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368C-778D-4DB6-A9A2-680760331609}" type="datetimeFigureOut">
              <a:rPr lang="es-ES" smtClean="0"/>
              <a:pPr/>
              <a:t>04/06/2020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A8C7-8CBB-401C-8EE0-C3DE2A55071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368C-778D-4DB6-A9A2-680760331609}" type="datetimeFigureOut">
              <a:rPr lang="es-ES" smtClean="0"/>
              <a:pPr/>
              <a:t>04/06/2020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A8C7-8CBB-401C-8EE0-C3DE2A5507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368C-778D-4DB6-A9A2-680760331609}" type="datetimeFigureOut">
              <a:rPr lang="es-ES" smtClean="0"/>
              <a:pPr/>
              <a:t>04/06/2020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A8C7-8CBB-401C-8EE0-C3DE2A5507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368C-778D-4DB6-A9A2-680760331609}" type="datetimeFigureOut">
              <a:rPr lang="es-ES" smtClean="0"/>
              <a:pPr/>
              <a:t>04/06/2020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A8C7-8CBB-401C-8EE0-C3DE2A5507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368C-778D-4DB6-A9A2-680760331609}" type="datetimeFigureOut">
              <a:rPr lang="es-ES" smtClean="0"/>
              <a:pPr/>
              <a:t>04/06/2020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06BA8C7-8CBB-401C-8EE0-C3DE2A5507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368C-778D-4DB6-A9A2-680760331609}" type="datetimeFigureOut">
              <a:rPr lang="es-ES" smtClean="0"/>
              <a:pPr/>
              <a:t>04/06/2020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A8C7-8CBB-401C-8EE0-C3DE2A5507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368C-778D-4DB6-A9A2-680760331609}" type="datetimeFigureOut">
              <a:rPr lang="es-ES" smtClean="0"/>
              <a:pPr/>
              <a:t>04/06/2020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A8C7-8CBB-401C-8EE0-C3DE2A5507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368C-778D-4DB6-A9A2-680760331609}" type="datetimeFigureOut">
              <a:rPr lang="es-ES" smtClean="0"/>
              <a:pPr/>
              <a:t>04/06/2020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A8C7-8CBB-401C-8EE0-C3DE2A5507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368C-778D-4DB6-A9A2-680760331609}" type="datetimeFigureOut">
              <a:rPr lang="es-ES" smtClean="0"/>
              <a:pPr/>
              <a:t>04/06/2020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A8C7-8CBB-401C-8EE0-C3DE2A5507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368C-778D-4DB6-A9A2-680760331609}" type="datetimeFigureOut">
              <a:rPr lang="es-ES" smtClean="0"/>
              <a:pPr/>
              <a:t>04/06/2020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A8C7-8CBB-401C-8EE0-C3DE2A5507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368C-778D-4DB6-A9A2-680760331609}" type="datetimeFigureOut">
              <a:rPr lang="es-ES" smtClean="0"/>
              <a:pPr/>
              <a:t>04/06/2020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BA8C7-8CBB-401C-8EE0-C3DE2A5507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3A368C-778D-4DB6-A9A2-680760331609}" type="datetimeFigureOut">
              <a:rPr lang="es-ES" smtClean="0"/>
              <a:pPr/>
              <a:t>04/06/2020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6BA8C7-8CBB-401C-8EE0-C3DE2A55071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B5QG2jlFz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pais.com/deport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youtube.com/watch?v=cB5QG2jlFzA" TargetMode="External"/><Relationship Id="rId4" Type="http://schemas.openxmlformats.org/officeDocument/2006/relationships/hyperlink" Target="http://www.abc.es/opinion/editoriales-columnistas.as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/>
          <a:lstStyle/>
          <a:p>
            <a:r>
              <a:rPr lang="es-ES" dirty="0" smtClean="0"/>
              <a:t>La Prensa</a:t>
            </a:r>
            <a:endParaRPr lang="es-ES" dirty="0"/>
          </a:p>
        </p:txBody>
      </p:sp>
      <p:pic>
        <p:nvPicPr>
          <p:cNvPr id="37889" name="Picture 1" descr="C:\Users\acer\Pictures\periodic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81128"/>
            <a:ext cx="1490464" cy="1490464"/>
          </a:xfrm>
          <a:prstGeom prst="rect">
            <a:avLst/>
          </a:prstGeom>
          <a:noFill/>
        </p:spPr>
      </p:pic>
      <p:pic>
        <p:nvPicPr>
          <p:cNvPr id="37890" name="Picture 2" descr="C:\Users\acer\Pictures\leer el periódico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581128"/>
            <a:ext cx="1512168" cy="1638182"/>
          </a:xfrm>
          <a:prstGeom prst="rect">
            <a:avLst/>
          </a:prstGeom>
          <a:noFill/>
        </p:spPr>
      </p:pic>
      <p:pic>
        <p:nvPicPr>
          <p:cNvPr id="37891" name="Picture 3" descr="C:\Users\acer\Pictures\Periodic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3" y="188641"/>
            <a:ext cx="3600400" cy="18002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827584" y="1556791"/>
          <a:ext cx="7776864" cy="4907350"/>
        </p:xfrm>
        <a:graphic>
          <a:graphicData uri="http://schemas.openxmlformats.org/drawingml/2006/table">
            <a:tbl>
              <a:tblPr/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NOTICIA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FF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REPORTAJE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Cambria"/>
                          <a:ea typeface="Times New Roman"/>
                          <a:cs typeface="Times New Roman"/>
                        </a:rPr>
                        <a:t>Información sobre un acontecimiento concreto.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Información sobre un determinado tema general.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Cambria"/>
                          <a:ea typeface="Times New Roman"/>
                          <a:cs typeface="Times New Roman"/>
                        </a:rPr>
                        <a:t>Novedad y rigurosa actualidad.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Se escribe sobre hechos que ya son conocidos por los lectores.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1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Cambria"/>
                          <a:ea typeface="Times New Roman"/>
                          <a:cs typeface="Times New Roman"/>
                        </a:rPr>
                        <a:t>Se limita a responder a las preguntas sobre el suceso: ¿Qué? ¿Quién? ¿Cuándo? ¿Dónde? ¿Cómo? ¿Por qué? ¿Para qué?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Explica de forma rigurosa y completa antecedentes, causas, consecuencias, otros puntos de vista o su relación con otros temas.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Cambria"/>
                          <a:ea typeface="Times New Roman"/>
                          <a:cs typeface="Times New Roman"/>
                        </a:rPr>
                        <a:t>Es una información inmediata, elaborada con urgencia, a partir de los primeros datos.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Es el resultado de una laboriosa investigación.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Cambria"/>
                          <a:ea typeface="Times New Roman"/>
                          <a:cs typeface="Times New Roman"/>
                        </a:rPr>
                        <a:t>El periodista no juzga ni valora. La noticia ha de ser completamente objetiva e impersonal. 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El periodista incluye una visión propia de los hechos.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4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Cambria"/>
                          <a:ea typeface="Times New Roman"/>
                          <a:cs typeface="Times New Roman"/>
                        </a:rPr>
                        <a:t>La estructura está predeterminada: titular, entrada, cuerpo informativo.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La estructura es más libre, no está condicionada por la necesidad de informar rápidamente al lector.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75" marR="6207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Diferencia entre noticia y reportaje</a:t>
            </a:r>
            <a:endParaRPr lang="es-E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51520" y="1181364"/>
            <a:ext cx="80570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 El editorial 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Función: informar, interpretar y opinar acerca de la actualidad.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No va firmado pero representa la opinión del periódico respecto a las noticias que publica.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Trata temas de actualidad que entrañan mayor trascendencia e importancia.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Su labor se confía a personas especializadas e identificadas con la línea ideológica de la direcc</a:t>
            </a:r>
            <a:r>
              <a:rPr kumimoji="0" lang="es-E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ión.</a:t>
            </a: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6856" y="2852936"/>
            <a:ext cx="5601726" cy="3024336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II. Géneros de opinión</a:t>
            </a:r>
            <a:endParaRPr lang="es-E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11560" y="-685575"/>
            <a:ext cx="7362173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6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2. La columna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Espacios reservados por los periódicos y revistas a escritores de notable prestigio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con una periodicidad regular.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Libertad expresiva. Es un género híbrido entre la literatura y el periodismo.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Limitaciones: número de palabras y claridad a los lectores.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El columnista debe reunir dos cualidades: dominio virtuoso del lenguaje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y capacidad para ofrecer una perspectiva única y diferente de los hechos.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El artículo de opinión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El autor analiza e interpreta un hecho de temas variados y relevantes emitiendo su opinión concreta al respecto. 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 diferencia del editorial, el artículo va firmado y representa la opinión particular de su autor.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996953"/>
            <a:ext cx="6768752" cy="2160239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</p:pic>
      <p:sp>
        <p:nvSpPr>
          <p:cNvPr id="4" name="3 Rectángulo"/>
          <p:cNvSpPr/>
          <p:nvPr/>
        </p:nvSpPr>
        <p:spPr>
          <a:xfrm>
            <a:off x="755576" y="5301208"/>
            <a:ext cx="684076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s-E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4. Las cartas al director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Textos escritos, exposiciones argumentadas,  por los lectores para su publicación en una sección que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los periódicos han creado para este fin en las que los lectores muestran protesta sobre algo.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Contienen temas variados: hechos de actualidad, reflexiones, desacuerdos...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51520" y="1305635"/>
            <a:ext cx="864096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 La crónica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Definición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no sólo informa, sino que también interpreta los sucesos de una noticia. Contiene comentarios personales de quien la firma.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Tipos según la frecuencia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periódicas (corresponsal) y especiales (corresponsal o enviado especial).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Tipos según  los temas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nacional, local, del extranjero, parlamentaria, de sucesos, de sociedad, deportiva, taurina.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sz="1400" dirty="0" smtClean="0">
                <a:latin typeface="Arial" pitchFamily="34" charset="0"/>
                <a:ea typeface="Calibri" pitchFamily="34" charset="0"/>
                <a:cs typeface="Times New Roman" pitchFamily="18" charset="0"/>
                <a:hlinkClick r:id="rId3"/>
              </a:rPr>
              <a:t>http://www.youtube.com/watch?v=cB5QG2jlFzA</a:t>
            </a:r>
            <a:endParaRPr lang="es-ES" sz="14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2. La crítica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Definición: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es un juicio sobre un acontecimiento político, cultural, de espectáculos o deportivo. En ella se analiza, valora, disecciona y emite un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juicio favorable o desfavorable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Funciones: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informa, orienta y educa al público. Además y filtra aquellas obras que reúnen unas mínimas cualidades artísticas.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III.Géneros</a:t>
            </a:r>
            <a:r>
              <a:rPr lang="es-ES" dirty="0" smtClean="0"/>
              <a:t> híbridos</a:t>
            </a:r>
            <a:endParaRPr lang="es-E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Créditos. Enlaces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611560" y="1268760"/>
            <a:ext cx="605486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Géneros informativos:</a:t>
            </a:r>
          </a:p>
          <a:p>
            <a:r>
              <a:rPr lang="es-ES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Noticias:</a:t>
            </a:r>
            <a:endParaRPr lang="es-ES" dirty="0" smtClean="0"/>
          </a:p>
          <a:p>
            <a:r>
              <a:rPr lang="es-ES" dirty="0" smtClean="0">
                <a:hlinkClick r:id="rId3"/>
              </a:rPr>
              <a:t>http://www.elpais.com/deportes</a:t>
            </a:r>
            <a:r>
              <a:rPr lang="es-ES" dirty="0" smtClean="0"/>
              <a:t>/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Géneros de opinión:</a:t>
            </a:r>
          </a:p>
          <a:p>
            <a:r>
              <a:rPr lang="es-ES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Artículos, columnas y viñetas</a:t>
            </a:r>
            <a:br>
              <a:rPr lang="es-ES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</a:br>
            <a:r>
              <a:rPr lang="es-ES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Columnas:</a:t>
            </a:r>
          </a:p>
          <a:p>
            <a:r>
              <a:rPr lang="es-ES" dirty="0" smtClean="0">
                <a:hlinkClick r:id="rId4"/>
              </a:rPr>
              <a:t>http://www.abc.es/opinion/editoriales-columnistas.asp</a:t>
            </a:r>
            <a:endParaRPr lang="es-ES" dirty="0" smtClean="0"/>
          </a:p>
          <a:p>
            <a:endParaRPr lang="es-ES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755576" y="4437112"/>
            <a:ext cx="54280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Géneros  híbridos:</a:t>
            </a:r>
          </a:p>
          <a:p>
            <a:r>
              <a:rPr lang="es-ES" dirty="0" smtClean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Crónica:</a:t>
            </a:r>
            <a:endParaRPr lang="es-ES" dirty="0" smtClean="0"/>
          </a:p>
          <a:p>
            <a:r>
              <a:rPr lang="es-ES" dirty="0" smtClean="0">
                <a:hlinkClick r:id="rId5"/>
              </a:rPr>
              <a:t>http://www.youtube.com/watch?v=cB5QG2jlFzA</a:t>
            </a:r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Diagrama 1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1763687" cy="2755776"/>
          </a:xfrm>
          <a:prstGeom prst="rect">
            <a:avLst/>
          </a:prstGeom>
          <a:noFill/>
        </p:spPr>
      </p:pic>
      <p:pic>
        <p:nvPicPr>
          <p:cNvPr id="33793" name="Diagrama 1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916832"/>
            <a:ext cx="6480720" cy="2808312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IV. Secciones de un periódico</a:t>
            </a:r>
            <a:endParaRPr kumimoji="0" lang="es-E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Secciones de un periódico</a:t>
            </a:r>
            <a:endParaRPr lang="es-ES" dirty="0"/>
          </a:p>
        </p:txBody>
      </p:sp>
      <p:pic>
        <p:nvPicPr>
          <p:cNvPr id="33796" name="Picture 4" descr="C:\Users\acer\Pictures\periodico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5373216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Diagrama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25050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Diagrama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124744"/>
            <a:ext cx="6588224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Diagrama 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2976"/>
            <a:ext cx="28098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Diagrama 5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1312" y="3356992"/>
            <a:ext cx="6192688" cy="310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100" dirty="0" smtClean="0"/>
              <a:t>Géneros, tipos y estructura</a:t>
            </a:r>
            <a:r>
              <a:rPr lang="es-ES" sz="2800" dirty="0" smtClean="0"/>
              <a:t/>
            </a:r>
            <a:br>
              <a:rPr lang="es-ES" sz="2800" dirty="0" smtClean="0"/>
            </a:br>
            <a:endParaRPr lang="es-ES" sz="2800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half" idx="2"/>
          </p:nvPr>
        </p:nvSpPr>
        <p:spPr>
          <a:xfrm>
            <a:off x="1907704" y="6592824"/>
            <a:ext cx="5486400" cy="530352"/>
          </a:xfrm>
        </p:spPr>
        <p:txBody>
          <a:bodyPr/>
          <a:lstStyle/>
          <a:p>
            <a:r>
              <a:rPr lang="es-ES" dirty="0" smtClean="0"/>
              <a:t>Géneros periodísticos, tipos de periódicos y estructura del periódico</a:t>
            </a:r>
            <a:endParaRPr lang="es-E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9386" y="-2279774"/>
            <a:ext cx="902522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4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4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400050" marR="0" lvl="0" indent="-400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</a:pP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4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4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4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4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 La entrevista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Definición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conversación que un periodista mantiene con otra persona sobre un tema para informar al público.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Estructura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preparación, presentación, desarrollo, despedida.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2. La noticia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Características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relato breve, objetivo,  interesante y novedoso.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Estructura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Cuerpo de titulares, línea de crédito (desde donde se emite), entrada o lead, cuerpo informativo.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Imagen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36912"/>
            <a:ext cx="3816424" cy="2913383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528" y="5609564"/>
            <a:ext cx="7776864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El reportaje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Definición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: información muy ampliada sobre algún tema de actualidad o de interés general. Es el género propio del   </a:t>
            </a:r>
            <a:r>
              <a:rPr kumimoji="0" lang="es-E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Periodismo de investigación</a:t>
            </a:r>
            <a:r>
              <a: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s-ES" dirty="0" smtClean="0"/>
              <a:t>I. Géneros informativos</a:t>
            </a:r>
            <a:endParaRPr lang="es-E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76200"/>
            <a:ext cx="77724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Características de la noticia</a:t>
            </a:r>
            <a:endParaRPr kumimoji="0" lang="es-ES_tradnl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074738"/>
            <a:ext cx="23622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noticia es 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 relato objetivo de un suceso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cuyo conocimiento importa hacer público oportunamente. Para que su contenido sea completo y efectivo, debe responder las siguientes preguntas:</a:t>
            </a:r>
            <a:endParaRPr kumimoji="0" lang="es-ES_tradnl" sz="2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" descr="profe_conman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2514600"/>
            <a:ext cx="1946275" cy="1436688"/>
          </a:xfrm>
          <a:prstGeom prst="rect">
            <a:avLst/>
          </a:prstGeom>
          <a:noFill/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04800" y="838200"/>
            <a:ext cx="2514600" cy="5486400"/>
          </a:xfrm>
          <a:prstGeom prst="wedgeRectCallout">
            <a:avLst>
              <a:gd name="adj1" fmla="val 94824"/>
              <a:gd name="adj2" fmla="val 1069"/>
            </a:avLst>
          </a:prstGeom>
          <a:noFill/>
          <a:ln w="25400">
            <a:solidFill>
              <a:srgbClr val="FF7C0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6400800" y="1524000"/>
            <a:ext cx="1447800" cy="914400"/>
          </a:xfrm>
          <a:prstGeom prst="wedgeEllipseCallout">
            <a:avLst>
              <a:gd name="adj1" fmla="val -122806"/>
              <a:gd name="adj2" fmla="val 97917"/>
            </a:avLst>
          </a:prstGeom>
          <a:noFill/>
          <a:ln w="25400">
            <a:solidFill>
              <a:srgbClr val="FF7C0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1800" b="1">
                <a:solidFill>
                  <a:srgbClr val="FF7C08"/>
                </a:solidFill>
              </a:rPr>
              <a:t>Cuándo</a:t>
            </a:r>
            <a:r>
              <a:rPr lang="es-ES_tradnl" sz="1500" b="1">
                <a:solidFill>
                  <a:srgbClr val="FF7C08"/>
                </a:solidFill>
              </a:rPr>
              <a:t>:</a:t>
            </a:r>
          </a:p>
          <a:p>
            <a:pPr algn="ctr"/>
            <a:r>
              <a:rPr lang="es-ES_tradnl" sz="1500" b="1">
                <a:solidFill>
                  <a:srgbClr val="FF7C08"/>
                </a:solidFill>
              </a:rPr>
              <a:t>El tiempo</a:t>
            </a:r>
            <a:endParaRPr lang="es-ES_tradnl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181600" y="4876800"/>
            <a:ext cx="1828800" cy="914400"/>
          </a:xfrm>
          <a:prstGeom prst="wedgeEllipseCallout">
            <a:avLst>
              <a:gd name="adj1" fmla="val -73176"/>
              <a:gd name="adj2" fmla="val -164583"/>
            </a:avLst>
          </a:prstGeom>
          <a:noFill/>
          <a:ln w="25400">
            <a:solidFill>
              <a:srgbClr val="FF7C0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1800" b="1">
                <a:solidFill>
                  <a:srgbClr val="FF7C08"/>
                </a:solidFill>
              </a:rPr>
              <a:t>Por qué</a:t>
            </a:r>
            <a:r>
              <a:rPr lang="es-ES_tradnl" sz="1500" b="1">
                <a:solidFill>
                  <a:srgbClr val="FF7C08"/>
                </a:solidFill>
              </a:rPr>
              <a:t>:</a:t>
            </a:r>
          </a:p>
          <a:p>
            <a:pPr algn="ctr"/>
            <a:r>
              <a:rPr lang="es-ES_tradnl" sz="1500" b="1">
                <a:solidFill>
                  <a:srgbClr val="FF7C08"/>
                </a:solidFill>
              </a:rPr>
              <a:t>Las causas</a:t>
            </a:r>
            <a:endParaRPr lang="es-ES_tradnl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6553200" y="3886200"/>
            <a:ext cx="2286000" cy="1066800"/>
          </a:xfrm>
          <a:prstGeom prst="wedgeEllipseCallout">
            <a:avLst>
              <a:gd name="adj1" fmla="val -95764"/>
              <a:gd name="adj2" fmla="val -82144"/>
            </a:avLst>
          </a:prstGeom>
          <a:noFill/>
          <a:ln w="25400">
            <a:solidFill>
              <a:srgbClr val="FF7C0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1800" b="1">
                <a:solidFill>
                  <a:srgbClr val="FF7C08"/>
                </a:solidFill>
              </a:rPr>
              <a:t>Cómo</a:t>
            </a:r>
            <a:r>
              <a:rPr lang="es-ES_tradnl" sz="1500" b="1">
                <a:solidFill>
                  <a:srgbClr val="FF7C08"/>
                </a:solidFill>
              </a:rPr>
              <a:t>:</a:t>
            </a:r>
          </a:p>
          <a:p>
            <a:pPr algn="ctr"/>
            <a:r>
              <a:rPr lang="es-ES_tradnl" sz="1500" b="1">
                <a:solidFill>
                  <a:srgbClr val="FF7C08"/>
                </a:solidFill>
              </a:rPr>
              <a:t>Las circunstancias</a:t>
            </a:r>
          </a:p>
          <a:p>
            <a:pPr algn="ctr"/>
            <a:r>
              <a:rPr lang="es-ES_tradnl" sz="1500" b="1">
                <a:solidFill>
                  <a:srgbClr val="FF7C08"/>
                </a:solidFill>
              </a:rPr>
              <a:t>en que ocurrieron los</a:t>
            </a:r>
          </a:p>
          <a:p>
            <a:pPr algn="ctr"/>
            <a:r>
              <a:rPr lang="es-ES_tradnl" sz="1500" b="1">
                <a:solidFill>
                  <a:srgbClr val="FF7C08"/>
                </a:solidFill>
              </a:rPr>
              <a:t>hechos</a:t>
            </a:r>
            <a:endParaRPr lang="es-ES_tradnl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6858000" y="2514600"/>
            <a:ext cx="1371600" cy="914400"/>
          </a:xfrm>
          <a:prstGeom prst="wedgeEllipseCallout">
            <a:avLst>
              <a:gd name="adj1" fmla="val -153125"/>
              <a:gd name="adj2" fmla="val 25176"/>
            </a:avLst>
          </a:prstGeom>
          <a:noFill/>
          <a:ln w="25400">
            <a:solidFill>
              <a:srgbClr val="FF7C0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1800" b="1">
                <a:solidFill>
                  <a:srgbClr val="FF7C08"/>
                </a:solidFill>
              </a:rPr>
              <a:t>Dónde</a:t>
            </a:r>
            <a:r>
              <a:rPr lang="es-ES_tradnl" sz="1500" b="1">
                <a:solidFill>
                  <a:srgbClr val="FF7C08"/>
                </a:solidFill>
              </a:rPr>
              <a:t>:</a:t>
            </a:r>
          </a:p>
          <a:p>
            <a:pPr algn="ctr"/>
            <a:r>
              <a:rPr lang="es-ES_tradnl" sz="1500" b="1">
                <a:solidFill>
                  <a:srgbClr val="FF7C08"/>
                </a:solidFill>
              </a:rPr>
              <a:t>El lugar</a:t>
            </a:r>
          </a:p>
          <a:p>
            <a:pPr algn="ctr"/>
            <a:r>
              <a:rPr lang="es-ES_tradnl" sz="1500" b="1">
                <a:solidFill>
                  <a:srgbClr val="FF7C08"/>
                </a:solidFill>
              </a:rPr>
              <a:t>del hecho</a:t>
            </a:r>
            <a:endParaRPr lang="es-ES_tradnl"/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3124200" y="5105400"/>
            <a:ext cx="1828800" cy="838200"/>
          </a:xfrm>
          <a:prstGeom prst="wedgeEllipseCallout">
            <a:avLst>
              <a:gd name="adj1" fmla="val 6773"/>
              <a:gd name="adj2" fmla="val -206250"/>
            </a:avLst>
          </a:prstGeom>
          <a:noFill/>
          <a:ln w="25400">
            <a:solidFill>
              <a:srgbClr val="FF7C0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1800" b="1">
                <a:solidFill>
                  <a:srgbClr val="FF7C08"/>
                </a:solidFill>
              </a:rPr>
              <a:t>Para qué</a:t>
            </a:r>
            <a:r>
              <a:rPr lang="es-ES_tradnl" sz="1500" b="1">
                <a:solidFill>
                  <a:srgbClr val="FF7C08"/>
                </a:solidFill>
              </a:rPr>
              <a:t>:</a:t>
            </a:r>
          </a:p>
          <a:p>
            <a:pPr algn="ctr"/>
            <a:r>
              <a:rPr lang="es-ES_tradnl" sz="1500" b="1">
                <a:solidFill>
                  <a:srgbClr val="FF7C08"/>
                </a:solidFill>
              </a:rPr>
              <a:t>Los objetivos</a:t>
            </a:r>
            <a:endParaRPr lang="es-ES_tradnl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3276600" y="838200"/>
            <a:ext cx="1752600" cy="990600"/>
          </a:xfrm>
          <a:prstGeom prst="wedgeEllipseCallout">
            <a:avLst>
              <a:gd name="adj1" fmla="val 1903"/>
              <a:gd name="adj2" fmla="val 121796"/>
            </a:avLst>
          </a:prstGeom>
          <a:noFill/>
          <a:ln w="25400">
            <a:solidFill>
              <a:srgbClr val="FF7C0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1800" b="1">
                <a:solidFill>
                  <a:srgbClr val="FF7C08"/>
                </a:solidFill>
              </a:rPr>
              <a:t>Quién</a:t>
            </a:r>
            <a:r>
              <a:rPr lang="es-ES_tradnl" sz="1500" b="1">
                <a:solidFill>
                  <a:srgbClr val="FF7C08"/>
                </a:solidFill>
              </a:rPr>
              <a:t>:</a:t>
            </a:r>
          </a:p>
          <a:p>
            <a:pPr algn="ctr"/>
            <a:r>
              <a:rPr lang="es-ES_tradnl" sz="1500" b="1">
                <a:solidFill>
                  <a:srgbClr val="FF7C08"/>
                </a:solidFill>
              </a:rPr>
              <a:t>El/la protagonista</a:t>
            </a:r>
          </a:p>
          <a:p>
            <a:pPr algn="ctr"/>
            <a:r>
              <a:rPr lang="es-ES_tradnl" sz="1500" b="1">
                <a:solidFill>
                  <a:srgbClr val="FF7C08"/>
                </a:solidFill>
              </a:rPr>
              <a:t>de la noticia</a:t>
            </a:r>
            <a:endParaRPr lang="es-ES_tradnl"/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5410200" y="990600"/>
            <a:ext cx="1066800" cy="838200"/>
          </a:xfrm>
          <a:prstGeom prst="wedgeEllipseCallout">
            <a:avLst>
              <a:gd name="adj1" fmla="val -114287"/>
              <a:gd name="adj2" fmla="val 132954"/>
            </a:avLst>
          </a:prstGeom>
          <a:noFill/>
          <a:ln w="25400">
            <a:solidFill>
              <a:srgbClr val="FF7C08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ES_tradnl" sz="1800" b="1">
                <a:solidFill>
                  <a:srgbClr val="FF7C08"/>
                </a:solidFill>
              </a:rPr>
              <a:t>Qué </a:t>
            </a:r>
            <a:r>
              <a:rPr lang="es-ES_tradnl" sz="1500" b="1">
                <a:solidFill>
                  <a:srgbClr val="FF7C08"/>
                </a:solidFill>
              </a:rPr>
              <a:t>:</a:t>
            </a:r>
          </a:p>
          <a:p>
            <a:pPr algn="ctr"/>
            <a:r>
              <a:rPr lang="es-ES_tradnl" sz="1500" b="1">
                <a:solidFill>
                  <a:srgbClr val="FF7C08"/>
                </a:solidFill>
              </a:rPr>
              <a:t>El suceso</a:t>
            </a:r>
            <a:endParaRPr lang="es-ES_tradnl"/>
          </a:p>
        </p:txBody>
      </p:sp>
      <p:pic>
        <p:nvPicPr>
          <p:cNvPr id="16" name="15 Imagen" descr="periodic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84368" y="558924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PE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TIG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build="p" autoUpdateAnimBg="0" advAuto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editori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2950" y="3429000"/>
            <a:ext cx="4591050" cy="2781300"/>
          </a:xfrm>
          <a:prstGeom prst="rect">
            <a:avLst/>
          </a:prstGeom>
          <a:noFill/>
        </p:spPr>
      </p:pic>
      <p:pic>
        <p:nvPicPr>
          <p:cNvPr id="3" name="Picture 15" descr="editori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429000"/>
            <a:ext cx="4591050" cy="2781300"/>
          </a:xfrm>
          <a:prstGeom prst="rect">
            <a:avLst/>
          </a:prstGeom>
          <a:noFill/>
        </p:spPr>
      </p:pic>
      <p:pic>
        <p:nvPicPr>
          <p:cNvPr id="4" name="Picture 17" descr="editori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2950" y="647700"/>
            <a:ext cx="4591050" cy="2781300"/>
          </a:xfrm>
          <a:prstGeom prst="rect">
            <a:avLst/>
          </a:prstGeom>
          <a:noFill/>
        </p:spPr>
      </p:pic>
      <p:pic>
        <p:nvPicPr>
          <p:cNvPr id="5" name="Picture 16" descr="editori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47700"/>
            <a:ext cx="4591050" cy="2781300"/>
          </a:xfrm>
          <a:prstGeom prst="rect">
            <a:avLst/>
          </a:prstGeom>
          <a:noFill/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 flipV="1">
            <a:off x="457200" y="914400"/>
            <a:ext cx="8229600" cy="5334000"/>
          </a:xfrm>
          <a:prstGeom prst="triangle">
            <a:avLst>
              <a:gd name="adj" fmla="val 50431"/>
            </a:avLst>
          </a:prstGeom>
          <a:solidFill>
            <a:srgbClr val="FF7C08"/>
          </a:solidFill>
          <a:ln w="63500">
            <a:solidFill>
              <a:srgbClr val="808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s-ES">
              <a:latin typeface="Times New Roman" pitchFamily="1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4800" y="0"/>
            <a:ext cx="8534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Estructura de la noticia: Pirámide invertida</a:t>
            </a:r>
            <a:endParaRPr kumimoji="0" lang="es-ES_tradnl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43000" y="1295400"/>
            <a:ext cx="7010400" cy="482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_tradnl" sz="3200" b="1">
                <a:solidFill>
                  <a:srgbClr val="FFF1DD"/>
                </a:solidFill>
              </a:rPr>
              <a:t>Epígrafe o Antetítulo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371600" y="1981200"/>
            <a:ext cx="6477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es-ES_tradnl" sz="3600" b="1">
                <a:solidFill>
                  <a:srgbClr val="FFF1DD"/>
                </a:solidFill>
              </a:rPr>
              <a:t>Titular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143000" y="2667000"/>
            <a:ext cx="6858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_tradnl" sz="3200" b="1" dirty="0">
                <a:solidFill>
                  <a:srgbClr val="FFF1DD"/>
                </a:solidFill>
              </a:rPr>
              <a:t>Bajada o Subtítulo</a:t>
            </a:r>
            <a:endParaRPr lang="es-ES_tradnl" sz="3200" dirty="0">
              <a:solidFill>
                <a:srgbClr val="FFF1DD"/>
              </a:solidFill>
              <a:latin typeface="Times New Roman" pitchFamily="1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057400" y="3429000"/>
            <a:ext cx="51816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_tradnl" sz="2800" b="1">
                <a:solidFill>
                  <a:srgbClr val="FFF1DD"/>
                </a:solidFill>
              </a:rPr>
              <a:t>Lead o Entradilla</a:t>
            </a:r>
            <a:endParaRPr lang="es-ES_tradnl" sz="2800">
              <a:solidFill>
                <a:srgbClr val="FFF1DD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209800" y="4267200"/>
            <a:ext cx="47244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s-ES_tradnl" sz="2800" b="1" dirty="0">
                <a:solidFill>
                  <a:srgbClr val="FFF1DD"/>
                </a:solidFill>
              </a:rPr>
              <a:t>Cuerpo </a:t>
            </a:r>
          </a:p>
          <a:p>
            <a:pPr marL="190500" indent="-1905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s-ES_tradnl" sz="2800" b="1" dirty="0">
                <a:solidFill>
                  <a:srgbClr val="FFF1DD"/>
                </a:solidFill>
              </a:rPr>
              <a:t>de la </a:t>
            </a:r>
          </a:p>
          <a:p>
            <a:pPr marL="190500" indent="-1905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s-ES_tradnl" sz="2800" b="1" dirty="0">
                <a:solidFill>
                  <a:srgbClr val="FFF1DD"/>
                </a:solidFill>
              </a:rPr>
              <a:t>noticia </a:t>
            </a:r>
            <a:endParaRPr lang="es-ES_tradnl" sz="2800" dirty="0">
              <a:solidFill>
                <a:srgbClr val="FFF1DD"/>
              </a:solidFill>
            </a:endParaRPr>
          </a:p>
        </p:txBody>
      </p:sp>
      <p:pic>
        <p:nvPicPr>
          <p:cNvPr id="13" name="12 Imagen" descr="periodic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29600" y="5661248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PE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PE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PE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PE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VI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1"/>
          <p:cNvSpPr>
            <a:spLocks noChangeArrowheads="1"/>
          </p:cNvSpPr>
          <p:nvPr/>
        </p:nvSpPr>
        <p:spPr bwMode="auto">
          <a:xfrm>
            <a:off x="0" y="533400"/>
            <a:ext cx="6019800" cy="5943600"/>
          </a:xfrm>
          <a:prstGeom prst="roundRect">
            <a:avLst>
              <a:gd name="adj" fmla="val 7657"/>
            </a:avLst>
          </a:prstGeom>
          <a:solidFill>
            <a:srgbClr val="B9B9B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76200"/>
            <a:ext cx="77724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Modelo y estructura de la noticia</a:t>
            </a:r>
            <a:endParaRPr kumimoji="0" lang="es-ES_tradnl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81000" y="838200"/>
            <a:ext cx="5410200" cy="5486400"/>
          </a:xfrm>
          <a:prstGeom prst="roundRect">
            <a:avLst>
              <a:gd name="adj" fmla="val 1319"/>
            </a:avLst>
          </a:prstGeom>
          <a:solidFill>
            <a:schemeClr val="accent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1000" y="9906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s-ES_tradnl" sz="1800" b="1">
                <a:latin typeface="Times New Roman" pitchFamily="1" charset="0"/>
              </a:rPr>
              <a:t>Hallazgo</a:t>
            </a:r>
            <a:r>
              <a:rPr lang="es-ES_tradnl" sz="1600" b="1">
                <a:latin typeface="Times New Roman" pitchFamily="1" charset="0"/>
              </a:rPr>
              <a:t> </a:t>
            </a:r>
            <a:r>
              <a:rPr lang="es-ES_tradnl" sz="1800" b="1">
                <a:latin typeface="Times New Roman" pitchFamily="1" charset="0"/>
              </a:rPr>
              <a:t>histórico</a:t>
            </a:r>
            <a:r>
              <a:rPr lang="es-ES_tradnl" sz="1600" b="1">
                <a:latin typeface="Times New Roman" pitchFamily="1" charset="0"/>
              </a:rPr>
              <a:t>:</a:t>
            </a:r>
            <a:endParaRPr lang="es-ES_tradnl" sz="1600">
              <a:solidFill>
                <a:schemeClr val="bg2"/>
              </a:solidFill>
              <a:latin typeface="Times New Roman" pitchFamily="1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81000" y="1524000"/>
            <a:ext cx="4495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</a:pPr>
            <a:r>
              <a:rPr lang="es-ES_tradnl" sz="2600" b="1">
                <a:latin typeface="Times New Roman" pitchFamily="1" charset="0"/>
              </a:rPr>
              <a:t>Descubren ciudad más antigua de Europa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81000" y="2895600"/>
            <a:ext cx="5257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85750" algn="just" eaLnBrk="1" hangingPunct="1">
              <a:spcBef>
                <a:spcPct val="20000"/>
              </a:spcBef>
            </a:pPr>
            <a:r>
              <a:rPr lang="es-ES_tradnl" sz="1600">
                <a:latin typeface="Times New Roman" pitchFamily="1" charset="0"/>
              </a:rPr>
              <a:t>Un grupo de arqueólogos halló los restos de la que consideran la ciudad más antigua de Europa, de unos 7 mil años de antigüedad, y a los que creen son los vestigios de  "los primeros mini-Estados" de ese continente.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81000" y="2286000"/>
            <a:ext cx="4800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10000"/>
              </a:lnSpc>
              <a:spcBef>
                <a:spcPct val="20000"/>
              </a:spcBef>
            </a:pPr>
            <a:r>
              <a:rPr lang="es-ES_tradnl" sz="1600" b="1">
                <a:latin typeface="Times New Roman" pitchFamily="1" charset="0"/>
              </a:rPr>
              <a:t>Los restos tendrían 2 mil años más que las pirámides de Egipto.</a:t>
            </a: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533400" y="2209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 rot="10800000">
            <a:off x="2514600" y="990600"/>
            <a:ext cx="3505200" cy="381000"/>
          </a:xfrm>
          <a:custGeom>
            <a:avLst/>
            <a:gdLst>
              <a:gd name="G0" fmla="+- 16200 0 0"/>
              <a:gd name="G1" fmla="+- 8133 0 0"/>
              <a:gd name="G2" fmla="+- 21600 0 8133"/>
              <a:gd name="G3" fmla="+- 10800 0 8133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8133"/>
                </a:lnTo>
                <a:lnTo>
                  <a:pt x="3375" y="8133"/>
                </a:lnTo>
                <a:lnTo>
                  <a:pt x="3375" y="13467"/>
                </a:lnTo>
                <a:lnTo>
                  <a:pt x="16200" y="13467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8133"/>
                </a:moveTo>
                <a:lnTo>
                  <a:pt x="1350" y="13467"/>
                </a:lnTo>
                <a:lnTo>
                  <a:pt x="2700" y="13467"/>
                </a:lnTo>
                <a:lnTo>
                  <a:pt x="2700" y="8133"/>
                </a:lnTo>
                <a:close/>
              </a:path>
              <a:path w="21600" h="21600">
                <a:moveTo>
                  <a:pt x="0" y="8133"/>
                </a:moveTo>
                <a:lnTo>
                  <a:pt x="0" y="13467"/>
                </a:lnTo>
                <a:lnTo>
                  <a:pt x="675" y="13467"/>
                </a:lnTo>
                <a:lnTo>
                  <a:pt x="675" y="8133"/>
                </a:lnTo>
                <a:close/>
              </a:path>
            </a:pathLst>
          </a:custGeom>
          <a:solidFill>
            <a:srgbClr val="FF7C0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 rot="10800000">
            <a:off x="3733800" y="1676400"/>
            <a:ext cx="3657600" cy="381000"/>
          </a:xfrm>
          <a:custGeom>
            <a:avLst/>
            <a:gdLst>
              <a:gd name="G0" fmla="+- 16200 0 0"/>
              <a:gd name="G1" fmla="+- 8133 0 0"/>
              <a:gd name="G2" fmla="+- 21600 0 8133"/>
              <a:gd name="G3" fmla="+- 10800 0 8133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8133"/>
                </a:lnTo>
                <a:lnTo>
                  <a:pt x="3375" y="8133"/>
                </a:lnTo>
                <a:lnTo>
                  <a:pt x="3375" y="13467"/>
                </a:lnTo>
                <a:lnTo>
                  <a:pt x="16200" y="13467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8133"/>
                </a:moveTo>
                <a:lnTo>
                  <a:pt x="1350" y="13467"/>
                </a:lnTo>
                <a:lnTo>
                  <a:pt x="2700" y="13467"/>
                </a:lnTo>
                <a:lnTo>
                  <a:pt x="2700" y="8133"/>
                </a:lnTo>
                <a:close/>
              </a:path>
              <a:path w="21600" h="21600">
                <a:moveTo>
                  <a:pt x="0" y="8133"/>
                </a:moveTo>
                <a:lnTo>
                  <a:pt x="0" y="13467"/>
                </a:lnTo>
                <a:lnTo>
                  <a:pt x="675" y="13467"/>
                </a:lnTo>
                <a:lnTo>
                  <a:pt x="675" y="8133"/>
                </a:lnTo>
                <a:close/>
              </a:path>
            </a:pathLst>
          </a:custGeom>
          <a:solidFill>
            <a:srgbClr val="FF7C0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 rot="10800000">
            <a:off x="5181600" y="2209800"/>
            <a:ext cx="1600200" cy="609600"/>
          </a:xfrm>
          <a:custGeom>
            <a:avLst/>
            <a:gdLst>
              <a:gd name="G0" fmla="+- 15107 0 0"/>
              <a:gd name="G1" fmla="+- 9540 0 0"/>
              <a:gd name="G2" fmla="+- 21600 0 9540"/>
              <a:gd name="G3" fmla="+- 10800 0 9540"/>
              <a:gd name="G4" fmla="+- 21600 0 15107"/>
              <a:gd name="G5" fmla="*/ G4 G3 10800"/>
              <a:gd name="G6" fmla="+- 21600 0 G5"/>
              <a:gd name="T0" fmla="*/ 15107 w 21600"/>
              <a:gd name="T1" fmla="*/ 0 h 21600"/>
              <a:gd name="T2" fmla="*/ 0 w 21600"/>
              <a:gd name="T3" fmla="*/ 10800 h 21600"/>
              <a:gd name="T4" fmla="*/ 15107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107" y="0"/>
                </a:moveTo>
                <a:lnTo>
                  <a:pt x="15107" y="9540"/>
                </a:lnTo>
                <a:lnTo>
                  <a:pt x="3375" y="9540"/>
                </a:lnTo>
                <a:lnTo>
                  <a:pt x="3375" y="12060"/>
                </a:lnTo>
                <a:lnTo>
                  <a:pt x="15107" y="12060"/>
                </a:lnTo>
                <a:lnTo>
                  <a:pt x="1510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9540"/>
                </a:moveTo>
                <a:lnTo>
                  <a:pt x="1350" y="12060"/>
                </a:lnTo>
                <a:lnTo>
                  <a:pt x="2700" y="12060"/>
                </a:lnTo>
                <a:lnTo>
                  <a:pt x="2700" y="9540"/>
                </a:lnTo>
                <a:close/>
              </a:path>
              <a:path w="21600" h="21600">
                <a:moveTo>
                  <a:pt x="0" y="9540"/>
                </a:moveTo>
                <a:lnTo>
                  <a:pt x="0" y="12060"/>
                </a:lnTo>
                <a:lnTo>
                  <a:pt x="675" y="12060"/>
                </a:lnTo>
                <a:lnTo>
                  <a:pt x="675" y="9540"/>
                </a:lnTo>
                <a:close/>
              </a:path>
            </a:pathLst>
          </a:custGeom>
          <a:solidFill>
            <a:srgbClr val="FF7C0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6096000" y="838200"/>
            <a:ext cx="2209800" cy="676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_tradnl" b="1">
                <a:solidFill>
                  <a:srgbClr val="FF0000"/>
                </a:solidFill>
              </a:rPr>
              <a:t>Epígrafe o antetítulo</a:t>
            </a:r>
            <a:endParaRPr lang="es-ES_tradnl">
              <a:solidFill>
                <a:schemeClr val="bg2"/>
              </a:solidFill>
              <a:latin typeface="Times New Roman" pitchFamily="1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7467600" y="1752600"/>
            <a:ext cx="1447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eaLnBrk="1" hangingPunct="1"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r>
              <a:rPr lang="es-ES_tradnl" b="1">
                <a:solidFill>
                  <a:srgbClr val="FF0000"/>
                </a:solidFill>
              </a:rPr>
              <a:t>Titular</a:t>
            </a:r>
            <a:endParaRPr lang="es-ES_tradnl">
              <a:solidFill>
                <a:schemeClr val="bg2"/>
              </a:solidFill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7010400" y="2362200"/>
            <a:ext cx="2133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_tradnl" b="1">
                <a:solidFill>
                  <a:srgbClr val="FF0000"/>
                </a:solidFill>
              </a:rPr>
              <a:t>Bajada o subtítulo</a:t>
            </a:r>
            <a:endParaRPr lang="es-ES_tradnl">
              <a:solidFill>
                <a:schemeClr val="bg2"/>
              </a:solidFill>
              <a:latin typeface="Times New Roman" pitchFamily="1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 rot="10800000">
            <a:off x="5715000" y="3048000"/>
            <a:ext cx="1295400" cy="838200"/>
          </a:xfrm>
          <a:custGeom>
            <a:avLst/>
            <a:gdLst>
              <a:gd name="G0" fmla="+- 15107 0 0"/>
              <a:gd name="G1" fmla="+- 9540 0 0"/>
              <a:gd name="G2" fmla="+- 21600 0 9540"/>
              <a:gd name="G3" fmla="+- 10800 0 9540"/>
              <a:gd name="G4" fmla="+- 21600 0 15107"/>
              <a:gd name="G5" fmla="*/ G4 G3 10800"/>
              <a:gd name="G6" fmla="+- 21600 0 G5"/>
              <a:gd name="T0" fmla="*/ 15107 w 21600"/>
              <a:gd name="T1" fmla="*/ 0 h 21600"/>
              <a:gd name="T2" fmla="*/ 0 w 21600"/>
              <a:gd name="T3" fmla="*/ 10800 h 21600"/>
              <a:gd name="T4" fmla="*/ 15107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107" y="0"/>
                </a:moveTo>
                <a:lnTo>
                  <a:pt x="15107" y="9540"/>
                </a:lnTo>
                <a:lnTo>
                  <a:pt x="3375" y="9540"/>
                </a:lnTo>
                <a:lnTo>
                  <a:pt x="3375" y="12060"/>
                </a:lnTo>
                <a:lnTo>
                  <a:pt x="15107" y="12060"/>
                </a:lnTo>
                <a:lnTo>
                  <a:pt x="1510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9540"/>
                </a:moveTo>
                <a:lnTo>
                  <a:pt x="1350" y="12060"/>
                </a:lnTo>
                <a:lnTo>
                  <a:pt x="2700" y="12060"/>
                </a:lnTo>
                <a:lnTo>
                  <a:pt x="2700" y="9540"/>
                </a:lnTo>
                <a:close/>
              </a:path>
              <a:path w="21600" h="21600">
                <a:moveTo>
                  <a:pt x="0" y="9540"/>
                </a:moveTo>
                <a:lnTo>
                  <a:pt x="0" y="12060"/>
                </a:lnTo>
                <a:lnTo>
                  <a:pt x="675" y="12060"/>
                </a:lnTo>
                <a:lnTo>
                  <a:pt x="675" y="9540"/>
                </a:lnTo>
                <a:close/>
              </a:path>
            </a:pathLst>
          </a:custGeom>
          <a:solidFill>
            <a:srgbClr val="FF7C0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7086600" y="3200400"/>
            <a:ext cx="1828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_tradnl" b="1">
                <a:solidFill>
                  <a:srgbClr val="FF0000"/>
                </a:solidFill>
              </a:rPr>
              <a:t>Lead o Entradilla</a:t>
            </a:r>
            <a:endParaRPr lang="es-ES_tradnl">
              <a:solidFill>
                <a:schemeClr val="bg2"/>
              </a:solidFill>
            </a:endParaRPr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auto">
          <a:xfrm rot="10800000">
            <a:off x="5562600" y="4038600"/>
            <a:ext cx="1371600" cy="1676400"/>
          </a:xfrm>
          <a:custGeom>
            <a:avLst/>
            <a:gdLst>
              <a:gd name="G0" fmla="+- 15107 0 0"/>
              <a:gd name="G1" fmla="+- 9540 0 0"/>
              <a:gd name="G2" fmla="+- 21600 0 9540"/>
              <a:gd name="G3" fmla="+- 10800 0 9540"/>
              <a:gd name="G4" fmla="+- 21600 0 15107"/>
              <a:gd name="G5" fmla="*/ G4 G3 10800"/>
              <a:gd name="G6" fmla="+- 21600 0 G5"/>
              <a:gd name="T0" fmla="*/ 15107 w 21600"/>
              <a:gd name="T1" fmla="*/ 0 h 21600"/>
              <a:gd name="T2" fmla="*/ 0 w 21600"/>
              <a:gd name="T3" fmla="*/ 10800 h 21600"/>
              <a:gd name="T4" fmla="*/ 15107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107" y="0"/>
                </a:moveTo>
                <a:lnTo>
                  <a:pt x="15107" y="9540"/>
                </a:lnTo>
                <a:lnTo>
                  <a:pt x="3375" y="9540"/>
                </a:lnTo>
                <a:lnTo>
                  <a:pt x="3375" y="12060"/>
                </a:lnTo>
                <a:lnTo>
                  <a:pt x="15107" y="12060"/>
                </a:lnTo>
                <a:lnTo>
                  <a:pt x="1510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9540"/>
                </a:moveTo>
                <a:lnTo>
                  <a:pt x="1350" y="12060"/>
                </a:lnTo>
                <a:lnTo>
                  <a:pt x="2700" y="12060"/>
                </a:lnTo>
                <a:lnTo>
                  <a:pt x="2700" y="9540"/>
                </a:lnTo>
                <a:close/>
              </a:path>
              <a:path w="21600" h="21600">
                <a:moveTo>
                  <a:pt x="0" y="9540"/>
                </a:moveTo>
                <a:lnTo>
                  <a:pt x="0" y="12060"/>
                </a:lnTo>
                <a:lnTo>
                  <a:pt x="675" y="12060"/>
                </a:lnTo>
                <a:lnTo>
                  <a:pt x="675" y="9540"/>
                </a:lnTo>
                <a:close/>
              </a:path>
            </a:pathLst>
          </a:custGeom>
          <a:solidFill>
            <a:srgbClr val="FF7C0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6934200" y="4572000"/>
            <a:ext cx="1981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s-ES_tradnl" b="1">
                <a:solidFill>
                  <a:srgbClr val="FF0000"/>
                </a:solidFill>
              </a:rPr>
              <a:t>Cuerpo de la noticia </a:t>
            </a:r>
            <a:endParaRPr lang="es-ES_tradnl">
              <a:solidFill>
                <a:schemeClr val="bg2"/>
              </a:solidFill>
            </a:endParaRPr>
          </a:p>
        </p:txBody>
      </p:sp>
      <p:sp>
        <p:nvSpPr>
          <p:cNvPr id="20" name="AutoShape 26"/>
          <p:cNvSpPr>
            <a:spLocks noChangeArrowheads="1"/>
          </p:cNvSpPr>
          <p:nvPr/>
        </p:nvSpPr>
        <p:spPr bwMode="auto">
          <a:xfrm>
            <a:off x="6096000" y="838200"/>
            <a:ext cx="2057400" cy="685800"/>
          </a:xfrm>
          <a:prstGeom prst="roundRect">
            <a:avLst>
              <a:gd name="adj" fmla="val 7657"/>
            </a:avLst>
          </a:prstGeom>
          <a:noFill/>
          <a:ln w="25400">
            <a:solidFill>
              <a:srgbClr val="B9B9B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" name="AutoShape 27"/>
          <p:cNvSpPr>
            <a:spLocks noChangeArrowheads="1"/>
          </p:cNvSpPr>
          <p:nvPr/>
        </p:nvSpPr>
        <p:spPr bwMode="auto">
          <a:xfrm>
            <a:off x="7543800" y="1600200"/>
            <a:ext cx="1295400" cy="609600"/>
          </a:xfrm>
          <a:prstGeom prst="roundRect">
            <a:avLst>
              <a:gd name="adj" fmla="val 7657"/>
            </a:avLst>
          </a:prstGeom>
          <a:noFill/>
          <a:ln w="25400">
            <a:solidFill>
              <a:srgbClr val="B9B9B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" name="AutoShape 28"/>
          <p:cNvSpPr>
            <a:spLocks noChangeArrowheads="1"/>
          </p:cNvSpPr>
          <p:nvPr/>
        </p:nvSpPr>
        <p:spPr bwMode="auto">
          <a:xfrm>
            <a:off x="6858000" y="2362200"/>
            <a:ext cx="2057400" cy="609600"/>
          </a:xfrm>
          <a:prstGeom prst="roundRect">
            <a:avLst>
              <a:gd name="adj" fmla="val 7657"/>
            </a:avLst>
          </a:prstGeom>
          <a:noFill/>
          <a:ln w="25400">
            <a:solidFill>
              <a:srgbClr val="B9B9B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" name="AutoShape 29"/>
          <p:cNvSpPr>
            <a:spLocks noChangeArrowheads="1"/>
          </p:cNvSpPr>
          <p:nvPr/>
        </p:nvSpPr>
        <p:spPr bwMode="auto">
          <a:xfrm>
            <a:off x="7010400" y="3200400"/>
            <a:ext cx="1828800" cy="609600"/>
          </a:xfrm>
          <a:prstGeom prst="roundRect">
            <a:avLst>
              <a:gd name="adj" fmla="val 7657"/>
            </a:avLst>
          </a:prstGeom>
          <a:noFill/>
          <a:ln w="25400">
            <a:solidFill>
              <a:srgbClr val="B9B9B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" name="AutoShape 30"/>
          <p:cNvSpPr>
            <a:spLocks noChangeArrowheads="1"/>
          </p:cNvSpPr>
          <p:nvPr/>
        </p:nvSpPr>
        <p:spPr bwMode="auto">
          <a:xfrm>
            <a:off x="6934200" y="4572000"/>
            <a:ext cx="1905000" cy="762000"/>
          </a:xfrm>
          <a:prstGeom prst="roundRect">
            <a:avLst>
              <a:gd name="adj" fmla="val 7657"/>
            </a:avLst>
          </a:prstGeom>
          <a:noFill/>
          <a:ln w="25400">
            <a:solidFill>
              <a:srgbClr val="B9B9B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381000" y="3962400"/>
            <a:ext cx="52578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85750" algn="just" eaLnBrk="1" hangingPunct="1">
              <a:spcBef>
                <a:spcPct val="20000"/>
              </a:spcBef>
            </a:pPr>
            <a:r>
              <a:rPr lang="es-ES_tradnl" sz="1600">
                <a:latin typeface="Times New Roman" pitchFamily="1" charset="0"/>
              </a:rPr>
              <a:t>Luego de más de tres años de investigaciones, expertos alemanes desenterraron partes de más de 150 templos construidos con tierra y madera, cuya fecha data entre los años 4800 y 4600 AC, los que están esparcidos en una zona que se expande entre Alemania, Austria y Eslovaquia.</a:t>
            </a:r>
          </a:p>
          <a:p>
            <a:pPr indent="285750" algn="just" eaLnBrk="1" hangingPunct="1">
              <a:spcBef>
                <a:spcPct val="20000"/>
              </a:spcBef>
            </a:pPr>
            <a:r>
              <a:rPr lang="es-ES_tradnl" sz="1600">
                <a:latin typeface="Times New Roman" pitchFamily="1" charset="0"/>
              </a:rPr>
              <a:t>Los edificios habrían sido construidos unos 2 mil años antes de las Pirámides de Egipto y del monumento de Stonehenge en Gran Bretaña, según dijo el diario inglés “The Independent”. </a:t>
            </a:r>
          </a:p>
        </p:txBody>
      </p:sp>
      <p:pic>
        <p:nvPicPr>
          <p:cNvPr id="26" name="25 Imagen" descr="periodic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59436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PE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VI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VI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PE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VI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VI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PE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VI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VI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PE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VI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VI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RPE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VI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VI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  <p:bldP spid="4" grpId="0" animBg="1"/>
      <p:bldP spid="5" grpId="0" autoUpdateAnimBg="0"/>
      <p:bldP spid="6" grpId="0" autoUpdateAnimBg="0"/>
      <p:bldP spid="7" grpId="0" autoUpdateAnimBg="0"/>
      <p:bldP spid="8" grpId="0" autoUpdateAnimBg="0"/>
      <p:bldP spid="9" grpId="0" animBg="1"/>
      <p:bldP spid="10" grpId="0" animBg="1"/>
      <p:bldP spid="11" grpId="0" animBg="1"/>
      <p:bldP spid="12" grpId="0" animBg="1"/>
      <p:bldP spid="13" grpId="0" autoUpdateAnimBg="0"/>
      <p:bldP spid="14" grpId="0" autoUpdateAnimBg="0"/>
      <p:bldP spid="15" grpId="0" autoUpdateAnimBg="0"/>
      <p:bldP spid="16" grpId="0" animBg="1"/>
      <p:bldP spid="17" grpId="0" autoUpdateAnimBg="0"/>
      <p:bldP spid="18" grpId="0" animBg="1"/>
      <p:bldP spid="19" grpId="0" autoUpdateAnimBg="0"/>
      <p:bldP spid="20" grpId="0" animBg="1"/>
      <p:bldP spid="21" grpId="0" animBg="1"/>
      <p:bldP spid="22" grpId="0" animBg="1"/>
      <p:bldP spid="23" grpId="0" animBg="1"/>
      <p:bldP spid="24" grpId="0" animBg="1"/>
      <p:bldP spid="2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n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787287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 del reportaje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Tipos de reportaje</a:t>
            </a:r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1668463"/>
            <a:ext cx="4248150" cy="1868487"/>
          </a:xfrm>
          <a:noFill/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557338"/>
            <a:ext cx="4067175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005263"/>
            <a:ext cx="420052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005263"/>
            <a:ext cx="3960812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304</TotalTime>
  <Words>990</Words>
  <Application>Microsoft Office PowerPoint</Application>
  <PresentationFormat>Presentación en pantalla (4:3)</PresentationFormat>
  <Paragraphs>153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Arial</vt:lpstr>
      <vt:lpstr>Book Antiqua</vt:lpstr>
      <vt:lpstr>Calibri</vt:lpstr>
      <vt:lpstr>Cambria</vt:lpstr>
      <vt:lpstr>Lucida Sans</vt:lpstr>
      <vt:lpstr>Times New Roman</vt:lpstr>
      <vt:lpstr>Wingdings</vt:lpstr>
      <vt:lpstr>Wingdings 2</vt:lpstr>
      <vt:lpstr>Wingdings 3</vt:lpstr>
      <vt:lpstr>Vértice</vt:lpstr>
      <vt:lpstr>La Prensa</vt:lpstr>
      <vt:lpstr>Secciones de un periódico</vt:lpstr>
      <vt:lpstr>Géneros, tipos y estructura </vt:lpstr>
      <vt:lpstr>I. Géneros informativos</vt:lpstr>
      <vt:lpstr>Presentación de PowerPoint</vt:lpstr>
      <vt:lpstr>Presentación de PowerPoint</vt:lpstr>
      <vt:lpstr>Presentación de PowerPoint</vt:lpstr>
      <vt:lpstr>Características del reportaje</vt:lpstr>
      <vt:lpstr>Tipos de reportaje</vt:lpstr>
      <vt:lpstr>Diferencia entre noticia y reportaje</vt:lpstr>
      <vt:lpstr>II. Géneros de opinión</vt:lpstr>
      <vt:lpstr>Presentación de PowerPoint</vt:lpstr>
      <vt:lpstr>Presentación de PowerPoint</vt:lpstr>
      <vt:lpstr>III.Géneros híbridos</vt:lpstr>
      <vt:lpstr>Créditos. Enlaces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acer</dc:creator>
  <cp:lastModifiedBy>PROFESOR62</cp:lastModifiedBy>
  <cp:revision>33</cp:revision>
  <dcterms:created xsi:type="dcterms:W3CDTF">2011-04-06T21:53:50Z</dcterms:created>
  <dcterms:modified xsi:type="dcterms:W3CDTF">2020-06-04T21:19:38Z</dcterms:modified>
</cp:coreProperties>
</file>