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1" r:id="rId4"/>
    <p:sldId id="263" r:id="rId5"/>
    <p:sldId id="264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Peña Andrade" initials="FPA" lastIdx="6" clrIdx="0">
    <p:extLst>
      <p:ext uri="{19B8F6BF-5375-455C-9EA6-DF929625EA0E}">
        <p15:presenceInfo xmlns:p15="http://schemas.microsoft.com/office/powerpoint/2012/main" xmlns="" userId="af2513de3cfbf3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00" d="100"/>
          <a:sy n="100" d="100"/>
        </p:scale>
        <p:origin x="-14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Gases atmosfera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2"/>
              <c:layout>
                <c:manualLayout>
                  <c:x val="-9.3805883186873235E-3"/>
                  <c:y val="2.44459709500256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996262494618116E-2"/>
                  <c:y val="2.45147418499319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N</c:v>
                </c:pt>
                <c:pt idx="1">
                  <c:v>O</c:v>
                </c:pt>
                <c:pt idx="2">
                  <c:v>Ar</c:v>
                </c:pt>
                <c:pt idx="3">
                  <c:v>otros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78</c:v>
                </c:pt>
                <c:pt idx="1">
                  <c:v>21</c:v>
                </c:pt>
                <c:pt idx="2">
                  <c:v>0.93</c:v>
                </c:pt>
                <c:pt idx="3">
                  <c:v>0.7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515267" y="2186600"/>
            <a:ext cx="7161600" cy="22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114000" y="-224871"/>
            <a:ext cx="12387125" cy="7235872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50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736267" y="1671900"/>
            <a:ext cx="6719600" cy="35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4800" b="1">
                <a:latin typeface="Amatic SC"/>
                <a:ea typeface="Amatic SC"/>
                <a:cs typeface="Amatic SC"/>
                <a:sym typeface="Amatic SC"/>
              </a:defRPr>
            </a:lvl1pPr>
            <a:lvl2pPr marL="1219170" lvl="1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2pPr>
            <a:lvl3pPr marL="1828754" lvl="2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3pPr>
            <a:lvl4pPr marL="2438339" lvl="3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4pPr>
            <a:lvl5pPr marL="3047924" lvl="4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5pPr>
            <a:lvl6pPr marL="3657509" lvl="5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6pPr>
            <a:lvl7pPr marL="4267093" lvl="6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7pPr>
            <a:lvl8pPr marL="4876678" lvl="7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8pPr>
            <a:lvl9pPr marL="5486263" lvl="8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23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44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37116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623409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845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371167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4586291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7801415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51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2159233" y="5797333"/>
            <a:ext cx="7873600" cy="3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60804" y="-164343"/>
            <a:ext cx="12363231" cy="1214388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84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967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628" name="Google Shape;628;p12"/>
          <p:cNvSpPr/>
          <p:nvPr/>
        </p:nvSpPr>
        <p:spPr>
          <a:xfrm>
            <a:off x="5169772" y="115909"/>
            <a:ext cx="666200" cy="939705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98468" y="5780484"/>
            <a:ext cx="801688" cy="732713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81524" y="2955821"/>
            <a:ext cx="428632" cy="946355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431701" y="5443829"/>
            <a:ext cx="336495" cy="739064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5468001" y="6198907"/>
            <a:ext cx="502475" cy="339869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11436217" y="1268434"/>
            <a:ext cx="646993" cy="438732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4184775" y="6163756"/>
            <a:ext cx="483879" cy="891305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11372540" y="5642352"/>
            <a:ext cx="830869" cy="222307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4235316" y="578137"/>
            <a:ext cx="266400" cy="685264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8826934" y="49814"/>
            <a:ext cx="330668" cy="865527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7331232" y="6150833"/>
            <a:ext cx="451887" cy="431796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530353" y="162789"/>
            <a:ext cx="742696" cy="826432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2180982" y="6020842"/>
            <a:ext cx="741783" cy="84187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10489445" y="6137459"/>
            <a:ext cx="935991" cy="756924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6397801" y="5622535"/>
            <a:ext cx="821969" cy="895704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1273050" y="797936"/>
            <a:ext cx="772271" cy="869557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10578862" y="4069789"/>
            <a:ext cx="955087" cy="765184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11667516" y="2288195"/>
            <a:ext cx="605608" cy="541461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736681" y="-141756"/>
            <a:ext cx="498489" cy="657751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8152616" y="6087193"/>
            <a:ext cx="950485" cy="559089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923122" y="2271174"/>
            <a:ext cx="877033" cy="514821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10549380" y="2086988"/>
            <a:ext cx="1014029" cy="267272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764714" y="3187209"/>
            <a:ext cx="886847" cy="696151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324269" y="4557487"/>
            <a:ext cx="502555" cy="607580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10575341" y="5225795"/>
            <a:ext cx="528951" cy="53635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8973498" y="495126"/>
            <a:ext cx="604137" cy="68191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9692911" y="6075485"/>
            <a:ext cx="468292" cy="586668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10764274" y="928553"/>
            <a:ext cx="386319" cy="608313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9796916" y="-107745"/>
            <a:ext cx="803864" cy="854828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6587505" y="129715"/>
            <a:ext cx="985039" cy="614020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11076486" y="2697823"/>
            <a:ext cx="485225" cy="716235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87799" y="1865301"/>
            <a:ext cx="546884" cy="687576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3372967" y="5858335"/>
            <a:ext cx="607576" cy="576972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1032767" y="1790851"/>
            <a:ext cx="234195" cy="49736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11329137" y="5140970"/>
            <a:ext cx="321049" cy="270733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10939143" y="320248"/>
            <a:ext cx="234512" cy="232971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11664669" y="4478053"/>
            <a:ext cx="314851" cy="306543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4901167" y="5832367"/>
            <a:ext cx="292247" cy="628957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4044939" y="274361"/>
            <a:ext cx="318195" cy="324740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11650200" y="585625"/>
            <a:ext cx="343808" cy="379784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779009" y="195028"/>
            <a:ext cx="298004" cy="3208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10077943" y="5308019"/>
            <a:ext cx="272511" cy="371888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703245" y="4067929"/>
            <a:ext cx="205911" cy="363715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11672883" y="3696237"/>
            <a:ext cx="298429" cy="41064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87804" y="1115213"/>
            <a:ext cx="298737" cy="387044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9289560" y="5569275"/>
            <a:ext cx="288088" cy="368503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3091265" y="818420"/>
            <a:ext cx="443109" cy="449211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8028261" y="182906"/>
            <a:ext cx="353979" cy="273543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1055004" y="6173444"/>
            <a:ext cx="306257" cy="390773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6277649" y="784171"/>
            <a:ext cx="502976" cy="273184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51323" y="202058"/>
            <a:ext cx="315035" cy="30672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6092122" y="-126072"/>
            <a:ext cx="314580" cy="30628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1107929" y="4838204"/>
            <a:ext cx="275129" cy="267869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221614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31770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  <p:sldLayoutId id="2147483702" r:id="rId5"/>
    <p:sldLayoutId id="2147483704" r:id="rId6"/>
    <p:sldLayoutId id="2147483705" r:id="rId7"/>
    <p:sldLayoutId id="2147483707" r:id="rId8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2941" y="2013606"/>
            <a:ext cx="8324401" cy="2281600"/>
          </a:xfrm>
        </p:spPr>
        <p:txBody>
          <a:bodyPr/>
          <a:lstStyle/>
          <a:p>
            <a:r>
              <a:rPr lang="es-ES" sz="6600" b="0" dirty="0" smtClean="0">
                <a:latin typeface="Michella Garden" pitchFamily="50" charset="0"/>
              </a:rPr>
              <a:t>El aire</a:t>
            </a:r>
            <a:r>
              <a:rPr lang="es-ES" sz="8800" b="0" dirty="0">
                <a:latin typeface="Michella Garden" pitchFamily="50" charset="0"/>
              </a:rPr>
              <a:t/>
            </a:r>
            <a:br>
              <a:rPr lang="es-ES" sz="8800" b="0" dirty="0">
                <a:latin typeface="Michella Garden" pitchFamily="50" charset="0"/>
              </a:rPr>
            </a:br>
            <a:r>
              <a:rPr lang="es-ES" sz="13800" b="0" dirty="0" smtClean="0">
                <a:latin typeface="Michella Garden" pitchFamily="50" charset="0"/>
              </a:rPr>
              <a:t>La atmósfera</a:t>
            </a:r>
            <a:endParaRPr lang="es-CL" sz="13800" b="0" dirty="0">
              <a:latin typeface="Michella Garden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5326" y="4854782"/>
            <a:ext cx="307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VCR OSD Mono" panose="02000609000000000000" pitchFamily="49" charset="0"/>
              </a:rPr>
              <a:t>Profesor: Felipe Peña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4" name="Triángulo isósceles 3"/>
          <p:cNvSpPr/>
          <p:nvPr/>
        </p:nvSpPr>
        <p:spPr>
          <a:xfrm rot="13373872">
            <a:off x="6545344" y="2895186"/>
            <a:ext cx="75762" cy="19192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35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778"/>
            <a:ext cx="12192000" cy="7336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s-ES" sz="4000" dirty="0" smtClean="0">
                <a:latin typeface="VCR OSD Mono" panose="02000609000000000000" pitchFamily="49" charset="0"/>
              </a:rPr>
              <a:t>	La atmósfera</a:t>
            </a:r>
            <a:endParaRPr lang="es-CL" sz="4000" dirty="0">
              <a:latin typeface="VCR OSD Mono" panose="02000609000000000000" pitchFamily="49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"/>
          <a:stretch/>
        </p:blipFill>
        <p:spPr>
          <a:xfrm>
            <a:off x="7054536" y="3835391"/>
            <a:ext cx="3926502" cy="2371820"/>
          </a:xfrm>
          <a:prstGeom prst="rect">
            <a:avLst/>
          </a:prstGeom>
        </p:spPr>
      </p:pic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502725122"/>
              </p:ext>
            </p:extLst>
          </p:nvPr>
        </p:nvGraphicFramePr>
        <p:xfrm>
          <a:off x="6076550" y="776810"/>
          <a:ext cx="5622338" cy="308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arcador de texto 7"/>
          <p:cNvSpPr>
            <a:spLocks noGrp="1"/>
          </p:cNvSpPr>
          <p:nvPr>
            <p:ph type="body" idx="1"/>
          </p:nvPr>
        </p:nvSpPr>
        <p:spPr>
          <a:xfrm>
            <a:off x="1042263" y="1206537"/>
            <a:ext cx="4205240" cy="3250134"/>
          </a:xfrm>
        </p:spPr>
        <p:txBody>
          <a:bodyPr/>
          <a:lstStyle/>
          <a:p>
            <a:pPr algn="just"/>
            <a:r>
              <a:rPr lang="es-ES" sz="1600" dirty="0" smtClean="0"/>
              <a:t>La atmósfera se compone de aire, el cual, a su vez, es una mezcla de diferentes gases. Cuantificados en el gráfico a la derecha.</a:t>
            </a:r>
          </a:p>
          <a:p>
            <a:pPr algn="just"/>
            <a:r>
              <a:rPr lang="es-ES" sz="1600" dirty="0" smtClean="0"/>
              <a:t>La cantidad de gas variará de acuerdo a la densidad del aire. La densidad dependerá de la altura a la que nos encontremos.</a:t>
            </a:r>
          </a:p>
          <a:p>
            <a:pPr algn="just"/>
            <a:r>
              <a:rPr lang="es-ES" sz="1600" dirty="0" smtClean="0"/>
              <a:t>A mayor altura geográfica, menor densidad del aire y viceversa.</a:t>
            </a:r>
          </a:p>
          <a:p>
            <a:pPr algn="just"/>
            <a:endParaRPr lang="es-ES" sz="1600" dirty="0"/>
          </a:p>
          <a:p>
            <a:pPr marL="169329" indent="0" algn="just">
              <a:buNone/>
            </a:pPr>
            <a:endParaRPr lang="es-CL" sz="1600" b="1" dirty="0"/>
          </a:p>
        </p:txBody>
      </p:sp>
      <p:sp>
        <p:nvSpPr>
          <p:cNvPr id="3" name="Flecha derecha 2"/>
          <p:cNvSpPr/>
          <p:nvPr/>
        </p:nvSpPr>
        <p:spPr>
          <a:xfrm>
            <a:off x="6531433" y="3995351"/>
            <a:ext cx="1046205" cy="1565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derecha 7"/>
          <p:cNvSpPr/>
          <p:nvPr/>
        </p:nvSpPr>
        <p:spPr>
          <a:xfrm>
            <a:off x="6526141" y="5935362"/>
            <a:ext cx="1046205" cy="1565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5693819" y="3773528"/>
            <a:ext cx="9144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Menor densidad del aire</a:t>
            </a:r>
            <a:endParaRPr lang="es-CL" sz="11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772078" y="5713539"/>
            <a:ext cx="9144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Mayor densidad del aire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32829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360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es-ES" sz="4000" dirty="0" smtClean="0">
                <a:solidFill>
                  <a:schemeClr val="tx1"/>
                </a:solidFill>
                <a:latin typeface="VCR OSD Mono" panose="02000609000000000000" pitchFamily="49" charset="0"/>
              </a:rPr>
              <a:t>	La densidad del aire	</a:t>
            </a:r>
            <a:endParaRPr lang="es-CL" sz="3600" dirty="0">
              <a:solidFill>
                <a:schemeClr val="tx1"/>
              </a:solidFill>
              <a:latin typeface="VCR OSD Mono" panose="02000609000000000000" pitchFamily="49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72483" y="2045732"/>
            <a:ext cx="3557071" cy="3138616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/>
          <p:cNvSpPr/>
          <p:nvPr/>
        </p:nvSpPr>
        <p:spPr>
          <a:xfrm>
            <a:off x="1587500" y="2081740"/>
            <a:ext cx="156726" cy="1699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/>
          <p:cNvSpPr/>
          <p:nvPr/>
        </p:nvSpPr>
        <p:spPr>
          <a:xfrm>
            <a:off x="3528416" y="4046464"/>
            <a:ext cx="156726" cy="1699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/>
          <p:cNvSpPr/>
          <p:nvPr/>
        </p:nvSpPr>
        <p:spPr>
          <a:xfrm>
            <a:off x="3338878" y="2525631"/>
            <a:ext cx="156726" cy="1699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/>
          <p:cNvSpPr/>
          <p:nvPr/>
        </p:nvSpPr>
        <p:spPr>
          <a:xfrm>
            <a:off x="2118841" y="3318523"/>
            <a:ext cx="156726" cy="1699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/>
          <p:cNvSpPr/>
          <p:nvPr/>
        </p:nvSpPr>
        <p:spPr>
          <a:xfrm>
            <a:off x="1204440" y="2840480"/>
            <a:ext cx="156726" cy="1699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/>
          <p:cNvSpPr/>
          <p:nvPr/>
        </p:nvSpPr>
        <p:spPr>
          <a:xfrm>
            <a:off x="3923051" y="3369322"/>
            <a:ext cx="156726" cy="1699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/>
          <p:cNvSpPr/>
          <p:nvPr/>
        </p:nvSpPr>
        <p:spPr>
          <a:xfrm>
            <a:off x="1476289" y="4763156"/>
            <a:ext cx="156726" cy="1699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>
            <a:off x="2651018" y="4540577"/>
            <a:ext cx="156726" cy="1699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/>
          <p:cNvSpPr/>
          <p:nvPr/>
        </p:nvSpPr>
        <p:spPr>
          <a:xfrm>
            <a:off x="5577125" y="2840480"/>
            <a:ext cx="1508362" cy="1296353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/>
          <p:cNvSpPr/>
          <p:nvPr/>
        </p:nvSpPr>
        <p:spPr>
          <a:xfrm>
            <a:off x="5750957" y="3050945"/>
            <a:ext cx="222422" cy="205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/>
          <p:cNvSpPr/>
          <p:nvPr/>
        </p:nvSpPr>
        <p:spPr>
          <a:xfrm>
            <a:off x="6195800" y="2976804"/>
            <a:ext cx="222422" cy="205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/>
          <p:cNvSpPr/>
          <p:nvPr/>
        </p:nvSpPr>
        <p:spPr>
          <a:xfrm>
            <a:off x="5862168" y="3591630"/>
            <a:ext cx="222422" cy="205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/>
          <p:cNvSpPr/>
          <p:nvPr/>
        </p:nvSpPr>
        <p:spPr>
          <a:xfrm>
            <a:off x="6150492" y="3330278"/>
            <a:ext cx="222422" cy="205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lipse 21"/>
          <p:cNvSpPr/>
          <p:nvPr/>
        </p:nvSpPr>
        <p:spPr>
          <a:xfrm>
            <a:off x="6617989" y="3227305"/>
            <a:ext cx="222422" cy="205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/>
          <p:cNvSpPr/>
          <p:nvPr/>
        </p:nvSpPr>
        <p:spPr>
          <a:xfrm>
            <a:off x="6795103" y="3717103"/>
            <a:ext cx="222422" cy="205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lipse 23"/>
          <p:cNvSpPr/>
          <p:nvPr/>
        </p:nvSpPr>
        <p:spPr>
          <a:xfrm>
            <a:off x="6467649" y="3579096"/>
            <a:ext cx="222422" cy="205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/>
          <p:cNvSpPr/>
          <p:nvPr/>
        </p:nvSpPr>
        <p:spPr>
          <a:xfrm>
            <a:off x="6106214" y="3820076"/>
            <a:ext cx="222422" cy="205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Flecha derecha 25"/>
          <p:cNvSpPr/>
          <p:nvPr/>
        </p:nvSpPr>
        <p:spPr>
          <a:xfrm>
            <a:off x="4517584" y="3357784"/>
            <a:ext cx="952834" cy="261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 abajo 26"/>
          <p:cNvSpPr/>
          <p:nvPr/>
        </p:nvSpPr>
        <p:spPr>
          <a:xfrm>
            <a:off x="5750957" y="4319571"/>
            <a:ext cx="355257" cy="35834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Flecha abajo 27"/>
          <p:cNvSpPr/>
          <p:nvPr/>
        </p:nvSpPr>
        <p:spPr>
          <a:xfrm rot="10800000">
            <a:off x="5755591" y="4857090"/>
            <a:ext cx="355257" cy="35834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CuadroTexto 28"/>
          <p:cNvSpPr txBox="1"/>
          <p:nvPr/>
        </p:nvSpPr>
        <p:spPr>
          <a:xfrm>
            <a:off x="6195800" y="4319571"/>
            <a:ext cx="113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</a:t>
            </a:r>
            <a:r>
              <a:rPr lang="es-ES" dirty="0" smtClean="0"/>
              <a:t>olumen</a:t>
            </a:r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179324" y="4867387"/>
            <a:ext cx="125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Densidad</a:t>
            </a:r>
            <a:endParaRPr lang="es-CL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179323" y="5415203"/>
            <a:ext cx="125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Masa</a:t>
            </a:r>
            <a:endParaRPr lang="es-CL" dirty="0"/>
          </a:p>
        </p:txBody>
      </p:sp>
      <p:sp>
        <p:nvSpPr>
          <p:cNvPr id="32" name="Rectángulo 31"/>
          <p:cNvSpPr/>
          <p:nvPr/>
        </p:nvSpPr>
        <p:spPr>
          <a:xfrm>
            <a:off x="5817374" y="5488248"/>
            <a:ext cx="222422" cy="457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/>
          <p:cNvSpPr/>
          <p:nvPr/>
        </p:nvSpPr>
        <p:spPr>
          <a:xfrm>
            <a:off x="5817374" y="5604602"/>
            <a:ext cx="222422" cy="457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Marcador de texto 7"/>
          <p:cNvSpPr>
            <a:spLocks noGrp="1"/>
          </p:cNvSpPr>
          <p:nvPr>
            <p:ph type="body" idx="1"/>
          </p:nvPr>
        </p:nvSpPr>
        <p:spPr>
          <a:xfrm>
            <a:off x="7739625" y="1891186"/>
            <a:ext cx="3663306" cy="2672238"/>
          </a:xfrm>
        </p:spPr>
        <p:txBody>
          <a:bodyPr/>
          <a:lstStyle/>
          <a:p>
            <a:r>
              <a:rPr lang="es-ES" sz="1600" dirty="0"/>
              <a:t>Se determina la cantidad de partículas en un espacio.</a:t>
            </a:r>
          </a:p>
          <a:p>
            <a:r>
              <a:rPr lang="es-ES" sz="1600" dirty="0"/>
              <a:t>La cantidad de partículas que pueden ocupar un espacio es propio de una sustancia</a:t>
            </a:r>
          </a:p>
          <a:p>
            <a:r>
              <a:rPr lang="es-ES" sz="1600" dirty="0"/>
              <a:t>se mide en g/cm3 o kg/m3</a:t>
            </a:r>
          </a:p>
          <a:p>
            <a:r>
              <a:rPr lang="es-ES" sz="1600" dirty="0"/>
              <a:t>En fluidos (aire) la densidad varía de acuerdo a la altura y la temperatura </a:t>
            </a:r>
          </a:p>
          <a:p>
            <a:pPr marL="169329" indent="0" algn="just">
              <a:buNone/>
            </a:pP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8411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294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s-ES" sz="4000" dirty="0" smtClean="0">
                <a:latin typeface="VCR OSD Mono" panose="02000609000000000000" pitchFamily="49" charset="0"/>
              </a:rPr>
              <a:t> 	Presión atmosférica	</a:t>
            </a:r>
            <a:endParaRPr lang="es-CL" sz="4000" dirty="0">
              <a:latin typeface="VCR OSD Mono" panose="02000609000000000000" pitchFamily="49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288324" y="2621902"/>
            <a:ext cx="3663306" cy="2672238"/>
          </a:xfrm>
        </p:spPr>
        <p:txBody>
          <a:bodyPr/>
          <a:lstStyle/>
          <a:p>
            <a:pPr algn="just"/>
            <a:r>
              <a:rPr lang="es-ES" sz="1600" dirty="0" smtClean="0"/>
              <a:t>Usamos como referencia el nivel del mar para expresar la altura a la que se encuentra un punto geográfico.</a:t>
            </a:r>
          </a:p>
          <a:p>
            <a:pPr algn="just"/>
            <a:r>
              <a:rPr lang="es-ES" sz="1600" dirty="0" smtClean="0"/>
              <a:t>Existen varias formas de medir la presión, normalmente para la presión atmosférica usamos los </a:t>
            </a:r>
            <a:r>
              <a:rPr lang="es-ES" sz="1600" b="1" dirty="0" smtClean="0"/>
              <a:t>mmHg y atm.</a:t>
            </a:r>
          </a:p>
          <a:p>
            <a:pPr marL="169329" indent="0" algn="just">
              <a:buNone/>
            </a:pPr>
            <a:endParaRPr lang="es-CL" sz="16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46" y="1396370"/>
            <a:ext cx="7684954" cy="5123302"/>
          </a:xfrm>
          <a:prstGeom prst="rect">
            <a:avLst/>
          </a:prstGeom>
        </p:spPr>
      </p:pic>
      <p:sp>
        <p:nvSpPr>
          <p:cNvPr id="11" name="Cilindro 10"/>
          <p:cNvSpPr/>
          <p:nvPr/>
        </p:nvSpPr>
        <p:spPr>
          <a:xfrm>
            <a:off x="5142657" y="1396370"/>
            <a:ext cx="864951" cy="4967854"/>
          </a:xfrm>
          <a:prstGeom prst="can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ara sonriente 11"/>
          <p:cNvSpPr/>
          <p:nvPr/>
        </p:nvSpPr>
        <p:spPr>
          <a:xfrm>
            <a:off x="5374896" y="5328991"/>
            <a:ext cx="400472" cy="40371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ilindro 12"/>
          <p:cNvSpPr/>
          <p:nvPr/>
        </p:nvSpPr>
        <p:spPr>
          <a:xfrm>
            <a:off x="7198635" y="1396370"/>
            <a:ext cx="143997" cy="1110462"/>
          </a:xfrm>
          <a:prstGeom prst="can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ara sonriente 13"/>
          <p:cNvSpPr/>
          <p:nvPr/>
        </p:nvSpPr>
        <p:spPr>
          <a:xfrm>
            <a:off x="7206514" y="2285999"/>
            <a:ext cx="128238" cy="1150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51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39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s-ES" sz="4000" dirty="0" smtClean="0">
                <a:latin typeface="VCR OSD Mono" panose="02000609000000000000" pitchFamily="49" charset="0"/>
              </a:rPr>
              <a:t>	Efectos de la altura	</a:t>
            </a:r>
            <a:endParaRPr lang="es-CL" sz="4000" dirty="0">
              <a:latin typeface="VCR OSD Mono" panose="02000609000000000000" pitchFamily="49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" b="1381"/>
          <a:stretch/>
        </p:blipFill>
        <p:spPr>
          <a:xfrm>
            <a:off x="320291" y="969343"/>
            <a:ext cx="7613731" cy="5718478"/>
          </a:xfrm>
          <a:prstGeom prst="rect">
            <a:avLst/>
          </a:prstGeom>
        </p:spPr>
      </p:pic>
      <p:sp>
        <p:nvSpPr>
          <p:cNvPr id="4" name="Marcador de texto 7"/>
          <p:cNvSpPr>
            <a:spLocks noGrp="1"/>
          </p:cNvSpPr>
          <p:nvPr>
            <p:ph type="body" idx="1"/>
          </p:nvPr>
        </p:nvSpPr>
        <p:spPr>
          <a:xfrm>
            <a:off x="8126803" y="1512244"/>
            <a:ext cx="3663306" cy="4905032"/>
          </a:xfrm>
        </p:spPr>
        <p:txBody>
          <a:bodyPr/>
          <a:lstStyle/>
          <a:p>
            <a:pPr algn="just"/>
            <a:r>
              <a:rPr lang="es-ES" sz="1100" dirty="0" smtClean="0"/>
              <a:t>En altura sigue </a:t>
            </a:r>
            <a:r>
              <a:rPr lang="es-ES" sz="1100" dirty="0"/>
              <a:t>existiendo la misma cantidad de oxígeno pero el cuerpo absorbe menos a través de los </a:t>
            </a:r>
            <a:r>
              <a:rPr lang="es-ES" sz="1100" dirty="0" smtClean="0"/>
              <a:t>pulmones debido a la menor presión atmosférica.</a:t>
            </a:r>
            <a:endParaRPr lang="es-ES" sz="1100" dirty="0"/>
          </a:p>
          <a:p>
            <a:pPr algn="just"/>
            <a:r>
              <a:rPr lang="es-ES" sz="1100" dirty="0" smtClean="0"/>
              <a:t>Hipoxia: </a:t>
            </a:r>
            <a:r>
              <a:rPr lang="es-ES" sz="1100" dirty="0"/>
              <a:t>bajo suministro de </a:t>
            </a:r>
            <a:r>
              <a:rPr lang="es-ES" sz="1100" dirty="0" smtClean="0"/>
              <a:t>oxígeno.</a:t>
            </a:r>
            <a:endParaRPr lang="es-ES" sz="1100" dirty="0"/>
          </a:p>
          <a:p>
            <a:pPr algn="just"/>
            <a:r>
              <a:rPr lang="es-ES" sz="1100" dirty="0"/>
              <a:t>síntomas: mareos, vómitos, cefaleas, fatiga, disminución en coordinación motora. Puna.</a:t>
            </a:r>
          </a:p>
          <a:p>
            <a:pPr algn="just"/>
            <a:r>
              <a:rPr lang="es-ES" sz="1100" dirty="0"/>
              <a:t>Proceso de aclimatación consta de 2 fases, puede durar de varias horas a semanas.</a:t>
            </a:r>
          </a:p>
          <a:p>
            <a:pPr algn="just"/>
            <a:r>
              <a:rPr lang="es-ES" sz="1100" dirty="0"/>
              <a:t>1° fase: aumento ritmo </a:t>
            </a:r>
            <a:r>
              <a:rPr lang="es-ES" sz="1100" dirty="0" smtClean="0"/>
              <a:t>cardíaco </a:t>
            </a:r>
            <a:r>
              <a:rPr lang="es-ES" sz="1100" dirty="0"/>
              <a:t>y respiratorio (ventilación).</a:t>
            </a:r>
          </a:p>
          <a:p>
            <a:pPr algn="just"/>
            <a:r>
              <a:rPr lang="es-ES" sz="1100" dirty="0"/>
              <a:t>2° fase: aumento progresivo de glóbulos </a:t>
            </a:r>
            <a:r>
              <a:rPr lang="es-ES" sz="1100" dirty="0" smtClean="0"/>
              <a:t>rojos en la sangre que produce un aumento en la presión sanguínea. </a:t>
            </a:r>
            <a:endParaRPr lang="es-ES" sz="1100" dirty="0"/>
          </a:p>
          <a:p>
            <a:pPr algn="just"/>
            <a:r>
              <a:rPr lang="es-ES" sz="1100" dirty="0"/>
              <a:t>Cambios en la presión interna del cuerpo puede provocar graves consecuencias desde daño neuronal permanente hasta la muerte.</a:t>
            </a:r>
          </a:p>
          <a:p>
            <a:pPr algn="just"/>
            <a:r>
              <a:rPr lang="es-ES" sz="1100" dirty="0"/>
              <a:t>Caso </a:t>
            </a:r>
            <a:r>
              <a:rPr lang="es-ES" sz="1100" dirty="0" smtClean="0"/>
              <a:t>buzos: </a:t>
            </a:r>
            <a:r>
              <a:rPr lang="es-ES" sz="1100" dirty="0"/>
              <a:t>rápida adaptación a altas </a:t>
            </a:r>
            <a:r>
              <a:rPr lang="es-ES" sz="1100" dirty="0" smtClean="0"/>
              <a:t>presiones en profundidad, </a:t>
            </a:r>
            <a:r>
              <a:rPr lang="es-ES" sz="1100" dirty="0"/>
              <a:t>problemas al volver a una presión </a:t>
            </a:r>
            <a:r>
              <a:rPr lang="es-ES" sz="1100" dirty="0" smtClean="0"/>
              <a:t>menor en la superficie, </a:t>
            </a:r>
            <a:r>
              <a:rPr lang="es-ES" sz="1100" dirty="0"/>
              <a:t>problemas similares a la puna.</a:t>
            </a:r>
          </a:p>
          <a:p>
            <a:pPr marL="169329" indent="0" algn="just">
              <a:buNone/>
            </a:pPr>
            <a:endParaRPr lang="es-CL" sz="1100" b="1" dirty="0"/>
          </a:p>
        </p:txBody>
      </p:sp>
    </p:spTree>
    <p:extLst>
      <p:ext uri="{BB962C8B-B14F-4D97-AF65-F5344CB8AC3E}">
        <p14:creationId xmlns:p14="http://schemas.microsoft.com/office/powerpoint/2010/main" val="38532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Knight · SlidesCarnival</Template>
  <TotalTime>1402</TotalTime>
  <Words>321</Words>
  <Application>Microsoft Office PowerPoint</Application>
  <PresentationFormat>Personalizado</PresentationFormat>
  <Paragraphs>31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Knight template</vt:lpstr>
      <vt:lpstr>El aire La atmósfera</vt:lpstr>
      <vt:lpstr> La atmósfera</vt:lpstr>
      <vt:lpstr> La densidad del aire </vt:lpstr>
      <vt:lpstr>  Presión atmosférica </vt:lpstr>
      <vt:lpstr> Efectos de la altura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materia y entorno: La Materia del universo</dc:title>
  <dc:creator>Felipe Peña Andrade</dc:creator>
  <cp:lastModifiedBy>yiyonash</cp:lastModifiedBy>
  <cp:revision>54</cp:revision>
  <dcterms:created xsi:type="dcterms:W3CDTF">2020-06-03T02:35:45Z</dcterms:created>
  <dcterms:modified xsi:type="dcterms:W3CDTF">2020-07-06T15:49:41Z</dcterms:modified>
</cp:coreProperties>
</file>