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DM Sans Bold" charset="0"/>
      <p:regular r:id="rId7"/>
    </p:embeddedFon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DM Sans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9" d="100"/>
          <a:sy n="39" d="100"/>
        </p:scale>
        <p:origin x="-7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015658">
            <a:off x="8355664" y="1021504"/>
            <a:ext cx="14031222" cy="849526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86691" y="994086"/>
            <a:ext cx="9590590" cy="8298829"/>
            <a:chOff x="0" y="0"/>
            <a:chExt cx="12787454" cy="11065105"/>
          </a:xfrm>
        </p:grpSpPr>
        <p:sp>
          <p:nvSpPr>
            <p:cNvPr id="4" name="TextBox 4"/>
            <p:cNvSpPr txBox="1"/>
            <p:nvPr/>
          </p:nvSpPr>
          <p:spPr>
            <a:xfrm>
              <a:off x="0" y="133350"/>
              <a:ext cx="12787454" cy="10108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400"/>
                </a:lnSpc>
              </a:pPr>
              <a:r>
                <a:rPr lang="en-US" sz="14400" spc="144">
                  <a:solidFill>
                    <a:srgbClr val="FFF9F9"/>
                  </a:solidFill>
                  <a:latin typeface="Adumu Regular Bold"/>
                </a:rPr>
                <a:t>MATERIA ORGÁNICA Y EL CARBONO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0428678"/>
              <a:ext cx="12787454" cy="636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48"/>
                </a:lnSpc>
              </a:pPr>
              <a:r>
                <a:rPr lang="en-US" sz="3600">
                  <a:solidFill>
                    <a:srgbClr val="003D2F"/>
                  </a:solidFill>
                  <a:latin typeface="DM Sans"/>
                </a:rPr>
                <a:t>Profesor: Felipe Peña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01672" y="4237282"/>
            <a:ext cx="5457628" cy="50210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516132" y="1387019"/>
            <a:ext cx="2179617" cy="14358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591587" y="2605496"/>
            <a:ext cx="2028707" cy="16317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E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83364">
            <a:off x="6261614" y="-145946"/>
            <a:ext cx="15560440" cy="94211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78644">
            <a:off x="7614289" y="9614203"/>
            <a:ext cx="625857" cy="6144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32745">
            <a:off x="17225210" y="8992878"/>
            <a:ext cx="770385" cy="7563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27217" y="1063079"/>
            <a:ext cx="4227765" cy="27850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154982" y="1063079"/>
            <a:ext cx="4951183" cy="27850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78644">
            <a:off x="16225378" y="450853"/>
            <a:ext cx="781460" cy="7672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899311" y="3848119"/>
            <a:ext cx="4206854" cy="28028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 t="9243" b="6226"/>
          <a:stretch>
            <a:fillRect/>
          </a:stretch>
        </p:blipFill>
        <p:spPr>
          <a:xfrm>
            <a:off x="7927217" y="3848119"/>
            <a:ext cx="4972094" cy="28028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 l="34166" t="34259" b="2407"/>
          <a:stretch>
            <a:fillRect/>
          </a:stretch>
        </p:blipFill>
        <p:spPr>
          <a:xfrm>
            <a:off x="7927217" y="6650936"/>
            <a:ext cx="3770020" cy="272013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8700" y="3930157"/>
            <a:ext cx="6210300" cy="1221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34"/>
              </a:lnSpc>
            </a:pPr>
            <a:r>
              <a:rPr lang="en-US" sz="2310">
                <a:solidFill>
                  <a:srgbClr val="003D2F"/>
                </a:solidFill>
                <a:latin typeface="DM Sans"/>
              </a:rPr>
              <a:t>Las moléculas compuestas principalmente por carbono formando enlaces C-C y C-H.</a:t>
            </a:r>
          </a:p>
          <a:p>
            <a:pPr algn="just">
              <a:lnSpc>
                <a:spcPts val="3234"/>
              </a:lnSpc>
              <a:spcBef>
                <a:spcPct val="0"/>
              </a:spcBef>
            </a:pPr>
            <a:r>
              <a:rPr lang="en-US" sz="2310">
                <a:solidFill>
                  <a:srgbClr val="003D2F"/>
                </a:solidFill>
                <a:latin typeface="DM Sans"/>
              </a:rPr>
              <a:t>Estos pueden ser naturales o artificiales.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189161">
            <a:off x="5960423" y="5176911"/>
            <a:ext cx="1247281" cy="1172444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99466" y="6271012"/>
            <a:ext cx="7139534" cy="4015988"/>
            <a:chOff x="0" y="0"/>
            <a:chExt cx="1913890" cy="107656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13890" cy="1076563"/>
            </a:xfrm>
            <a:custGeom>
              <a:avLst/>
              <a:gdLst/>
              <a:ahLst/>
              <a:cxnLst/>
              <a:rect l="l" t="t" r="r" b="b"/>
              <a:pathLst>
                <a:path w="1913890" h="1076563">
                  <a:moveTo>
                    <a:pt x="0" y="0"/>
                  </a:moveTo>
                  <a:lnTo>
                    <a:pt x="1913890" y="0"/>
                  </a:lnTo>
                  <a:lnTo>
                    <a:pt x="1913890" y="1076563"/>
                  </a:lnTo>
                  <a:lnTo>
                    <a:pt x="0" y="1076563"/>
                  </a:lnTo>
                  <a:close/>
                </a:path>
              </a:pathLst>
            </a:custGeom>
            <a:solidFill>
              <a:srgbClr val="FFB8AE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 r="24567"/>
          <a:stretch>
            <a:fillRect/>
          </a:stretch>
        </p:blipFill>
        <p:spPr>
          <a:xfrm rot="5400000">
            <a:off x="13042421" y="5307323"/>
            <a:ext cx="2720131" cy="540735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028700" y="1053554"/>
            <a:ext cx="6146094" cy="2447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spc="-160">
                <a:solidFill>
                  <a:srgbClr val="003D2F"/>
                </a:solidFill>
                <a:latin typeface="DM Sans Bold"/>
              </a:rPr>
              <a:t>Compuestos orgánicos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E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83364">
            <a:off x="6261614" y="-145946"/>
            <a:ext cx="15560440" cy="94211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9466" y="6271012"/>
            <a:ext cx="7139534" cy="4015988"/>
            <a:chOff x="0" y="0"/>
            <a:chExt cx="1913890" cy="10765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076563"/>
            </a:xfrm>
            <a:custGeom>
              <a:avLst/>
              <a:gdLst/>
              <a:ahLst/>
              <a:cxnLst/>
              <a:rect l="l" t="t" r="r" b="b"/>
              <a:pathLst>
                <a:path w="1913890" h="1076563">
                  <a:moveTo>
                    <a:pt x="0" y="0"/>
                  </a:moveTo>
                  <a:lnTo>
                    <a:pt x="1913890" y="0"/>
                  </a:lnTo>
                  <a:lnTo>
                    <a:pt x="1913890" y="1076563"/>
                  </a:lnTo>
                  <a:lnTo>
                    <a:pt x="0" y="1076563"/>
                  </a:lnTo>
                  <a:close/>
                </a:path>
              </a:pathLst>
            </a:custGeom>
            <a:solidFill>
              <a:srgbClr val="FFB8AE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78644">
            <a:off x="7614289" y="9614203"/>
            <a:ext cx="625857" cy="6144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32745">
            <a:off x="17225210" y="8992878"/>
            <a:ext cx="770385" cy="7563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78644">
            <a:off x="16225378" y="450853"/>
            <a:ext cx="781460" cy="7672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3583139">
            <a:off x="17290355" y="7602494"/>
            <a:ext cx="1553049" cy="1459866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9144000" y="1028700"/>
            <a:ext cx="3160627" cy="3087472"/>
            <a:chOff x="0" y="0"/>
            <a:chExt cx="4828540" cy="4716780"/>
          </a:xfrm>
        </p:grpSpPr>
        <p:sp>
          <p:nvSpPr>
            <p:cNvPr id="10" name="Freeform 10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5"/>
              <a:stretch>
                <a:fillRect l="-9704" t="26" r="-9793" b="-17"/>
              </a:stretch>
            </a:blip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3205460" y="1028700"/>
            <a:ext cx="3160627" cy="3087472"/>
            <a:chOff x="0" y="0"/>
            <a:chExt cx="4828540" cy="4716780"/>
          </a:xfrm>
        </p:grpSpPr>
        <p:sp>
          <p:nvSpPr>
            <p:cNvPr id="12" name="Freeform 12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6"/>
              <a:stretch>
                <a:fillRect l="-2236" t="26" r="-2325" b="-17"/>
              </a:stretch>
            </a:blip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9144000" y="5750051"/>
            <a:ext cx="3160627" cy="3087472"/>
            <a:chOff x="0" y="0"/>
            <a:chExt cx="4828540" cy="4716780"/>
          </a:xfrm>
        </p:grpSpPr>
        <p:sp>
          <p:nvSpPr>
            <p:cNvPr id="14" name="Freeform 14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7"/>
              <a:stretch>
                <a:fillRect l="22" t="-1184" r="-66" b="-1229"/>
              </a:stretch>
            </a:blip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3205460" y="5750051"/>
            <a:ext cx="3160627" cy="3087472"/>
            <a:chOff x="0" y="0"/>
            <a:chExt cx="4828540" cy="4716780"/>
          </a:xfrm>
        </p:grpSpPr>
        <p:sp>
          <p:nvSpPr>
            <p:cNvPr id="16" name="Freeform 16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8"/>
              <a:stretch>
                <a:fillRect l="-3156" t="26" r="-3245" b="-17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1028700" y="1019175"/>
            <a:ext cx="6146094" cy="2447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spc="-160">
                <a:solidFill>
                  <a:srgbClr val="003D2F"/>
                </a:solidFill>
                <a:latin typeface="DM Sans Bold"/>
              </a:rPr>
              <a:t>Propiedades del carbono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4098244"/>
            <a:ext cx="6210300" cy="2042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34"/>
              </a:lnSpc>
              <a:spcBef>
                <a:spcPct val="0"/>
              </a:spcBef>
            </a:pPr>
            <a:r>
              <a:rPr lang="en-US" sz="2310">
                <a:solidFill>
                  <a:srgbClr val="003D2F"/>
                </a:solidFill>
                <a:latin typeface="DM Sans"/>
              </a:rPr>
              <a:t>Las propiedades del carbono se deben principalmente a los tipos de enlaces que puede formar principalmente con sigo mismo y el hidrógeno, a demás de otros elementos como el O, N y P.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399627" y="3525363"/>
            <a:ext cx="1905000" cy="399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34"/>
              </a:lnSpc>
              <a:spcBef>
                <a:spcPct val="0"/>
              </a:spcBef>
            </a:pPr>
            <a:r>
              <a:rPr lang="en-US" sz="2310">
                <a:solidFill>
                  <a:srgbClr val="003D2F"/>
                </a:solidFill>
                <a:latin typeface="DM Sans"/>
              </a:rPr>
              <a:t>Tetravalencia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173551" y="3305653"/>
            <a:ext cx="1905000" cy="810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34"/>
              </a:lnSpc>
              <a:spcBef>
                <a:spcPct val="0"/>
              </a:spcBef>
            </a:pPr>
            <a:r>
              <a:rPr lang="en-US" sz="2310">
                <a:solidFill>
                  <a:srgbClr val="003D2F"/>
                </a:solidFill>
                <a:latin typeface="DM Sans"/>
              </a:rPr>
              <a:t>Forma cadenas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399627" y="8696277"/>
            <a:ext cx="1905000" cy="399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34"/>
              </a:lnSpc>
              <a:spcBef>
                <a:spcPct val="0"/>
              </a:spcBef>
            </a:pPr>
            <a:r>
              <a:rPr lang="en-US" sz="2310">
                <a:solidFill>
                  <a:srgbClr val="003D2F"/>
                </a:solidFill>
                <a:latin typeface="DM Sans"/>
              </a:rPr>
              <a:t>Forma anillos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248926" y="8314830"/>
            <a:ext cx="1905000" cy="810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34"/>
              </a:lnSpc>
              <a:spcBef>
                <a:spcPct val="0"/>
              </a:spcBef>
            </a:pPr>
            <a:r>
              <a:rPr lang="en-US" sz="2310">
                <a:solidFill>
                  <a:srgbClr val="003D2F"/>
                </a:solidFill>
                <a:latin typeface="DM Sans"/>
              </a:rPr>
              <a:t>Polímeros naturales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A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83364">
            <a:off x="6261614" y="580319"/>
            <a:ext cx="15560440" cy="94211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9466" y="6271012"/>
            <a:ext cx="7139534" cy="4015988"/>
            <a:chOff x="0" y="0"/>
            <a:chExt cx="1913890" cy="10765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076563"/>
            </a:xfrm>
            <a:custGeom>
              <a:avLst/>
              <a:gdLst/>
              <a:ahLst/>
              <a:cxnLst/>
              <a:rect l="l" t="t" r="r" b="b"/>
              <a:pathLst>
                <a:path w="1913890" h="1076563">
                  <a:moveTo>
                    <a:pt x="0" y="0"/>
                  </a:moveTo>
                  <a:lnTo>
                    <a:pt x="1913890" y="0"/>
                  </a:lnTo>
                  <a:lnTo>
                    <a:pt x="1913890" y="1076563"/>
                  </a:lnTo>
                  <a:lnTo>
                    <a:pt x="0" y="1076563"/>
                  </a:lnTo>
                  <a:close/>
                </a:path>
              </a:pathLst>
            </a:custGeom>
            <a:solidFill>
              <a:srgbClr val="FFB8AE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78644">
            <a:off x="7614289" y="9339883"/>
            <a:ext cx="625857" cy="6144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78644">
            <a:off x="7634066" y="1410973"/>
            <a:ext cx="781460" cy="7672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32745">
            <a:off x="71284" y="5441710"/>
            <a:ext cx="770385" cy="7563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9688017">
            <a:off x="7821180" y="-802418"/>
            <a:ext cx="2320095" cy="21808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44000" y="1309107"/>
            <a:ext cx="8393715" cy="5840987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1490960" y="7202743"/>
            <a:ext cx="2203528" cy="2152526"/>
            <a:chOff x="0" y="0"/>
            <a:chExt cx="4828540" cy="4716780"/>
          </a:xfrm>
        </p:grpSpPr>
        <p:sp>
          <p:nvSpPr>
            <p:cNvPr id="11" name="Freeform 11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6"/>
              <a:stretch>
                <a:fillRect l="-40491" t="26" r="-37834" b="-2835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4534727" y="7150094"/>
            <a:ext cx="2448728" cy="2392051"/>
            <a:chOff x="0" y="0"/>
            <a:chExt cx="4828540" cy="4716780"/>
          </a:xfrm>
        </p:grpSpPr>
        <p:sp>
          <p:nvSpPr>
            <p:cNvPr id="13" name="Freeform 13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7"/>
              <a:stretch>
                <a:fillRect l="-33528" t="-5108" r="-20511" b="-17"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912953" y="1443985"/>
            <a:ext cx="6326047" cy="1097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 spc="-144">
                <a:solidFill>
                  <a:srgbClr val="003D2F"/>
                </a:solidFill>
                <a:latin typeface="DM Sans Bold"/>
              </a:rPr>
              <a:t>Hidrocarburos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4383" y="3164221"/>
            <a:ext cx="6210300" cy="2864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34"/>
              </a:lnSpc>
            </a:pPr>
            <a:r>
              <a:rPr lang="en-US" sz="2310">
                <a:solidFill>
                  <a:srgbClr val="003D2F"/>
                </a:solidFill>
                <a:latin typeface="DM Sans"/>
              </a:rPr>
              <a:t>La capacidad de formar cadenas y anillos que tiene el carbono, permite que exista una infinidad de moléculas que llamamos hidrocarburos.</a:t>
            </a:r>
          </a:p>
          <a:p>
            <a:pPr algn="just">
              <a:lnSpc>
                <a:spcPts val="3234"/>
              </a:lnSpc>
              <a:spcBef>
                <a:spcPct val="0"/>
              </a:spcBef>
            </a:pPr>
            <a:r>
              <a:rPr lang="en-US" sz="2310">
                <a:solidFill>
                  <a:srgbClr val="003D2F"/>
                </a:solidFill>
                <a:latin typeface="DM Sans"/>
              </a:rPr>
              <a:t>La nomenclatura inorgánica es la rama que da nombre a los hidrocarburos de acuerdo a su composición.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A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83364">
            <a:off x="6261614" y="580319"/>
            <a:ext cx="15560440" cy="94211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9466" y="6271012"/>
            <a:ext cx="7139534" cy="4015988"/>
            <a:chOff x="0" y="0"/>
            <a:chExt cx="1913890" cy="10765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076563"/>
            </a:xfrm>
            <a:custGeom>
              <a:avLst/>
              <a:gdLst/>
              <a:ahLst/>
              <a:cxnLst/>
              <a:rect l="l" t="t" r="r" b="b"/>
              <a:pathLst>
                <a:path w="1913890" h="1076563">
                  <a:moveTo>
                    <a:pt x="0" y="0"/>
                  </a:moveTo>
                  <a:lnTo>
                    <a:pt x="1913890" y="0"/>
                  </a:lnTo>
                  <a:lnTo>
                    <a:pt x="1913890" y="1076563"/>
                  </a:lnTo>
                  <a:lnTo>
                    <a:pt x="0" y="1076563"/>
                  </a:lnTo>
                  <a:close/>
                </a:path>
              </a:pathLst>
            </a:custGeom>
            <a:solidFill>
              <a:srgbClr val="FFB8AE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78644">
            <a:off x="7614289" y="9339883"/>
            <a:ext cx="625857" cy="6144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78644">
            <a:off x="7634066" y="1410973"/>
            <a:ext cx="781460" cy="7672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32745">
            <a:off x="71284" y="5441710"/>
            <a:ext cx="770385" cy="7563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3085019">
            <a:off x="8930673" y="8288269"/>
            <a:ext cx="2320095" cy="21808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491750" y="-36730"/>
            <a:ext cx="7100169" cy="1032373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12953" y="895289"/>
            <a:ext cx="6326047" cy="2194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 spc="-144">
                <a:solidFill>
                  <a:srgbClr val="003D2F"/>
                </a:solidFill>
                <a:latin typeface="DM Sans Bold"/>
              </a:rPr>
              <a:t>Grupos funcionales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4383" y="3575010"/>
            <a:ext cx="6210300" cy="2042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34"/>
              </a:lnSpc>
              <a:spcBef>
                <a:spcPct val="0"/>
              </a:spcBef>
            </a:pPr>
            <a:r>
              <a:rPr lang="en-US" sz="2310">
                <a:solidFill>
                  <a:srgbClr val="003D2F"/>
                </a:solidFill>
                <a:latin typeface="DM Sans"/>
              </a:rPr>
              <a:t>Al adicionar otros elementos, o combinar cadenas con cadenas y/o anillos las moléculas cambiarán sus propiedades y la forma en que interactúan con otras moléculas.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Personalizado</PresentationFormat>
  <Paragraphs>16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DM Sans Bold</vt:lpstr>
      <vt:lpstr>Calibri</vt:lpstr>
      <vt:lpstr>Adumu Regular Bold</vt:lpstr>
      <vt:lpstr>DM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CM1 M4 U1 Materia orgánica y carbono</dc:title>
  <dc:creator>yiyonash</dc:creator>
  <cp:lastModifiedBy>yiyonash</cp:lastModifiedBy>
  <cp:revision>2</cp:revision>
  <dcterms:created xsi:type="dcterms:W3CDTF">2006-08-16T00:00:00Z</dcterms:created>
  <dcterms:modified xsi:type="dcterms:W3CDTF">2020-07-28T22:31:04Z</dcterms:modified>
  <dc:identifier>DAECXaF7hko</dc:identifier>
</cp:coreProperties>
</file>