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DM Sans Bold" charset="0"/>
      <p:regular r:id="rId17"/>
    </p:embeddedFont>
    <p:embeddedFont>
      <p:font typeface="DM San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7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015658">
            <a:off x="8355664" y="1021504"/>
            <a:ext cx="14031222" cy="84952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6691" y="2822916"/>
            <a:ext cx="9590590" cy="4641169"/>
            <a:chOff x="0" y="0"/>
            <a:chExt cx="12787454" cy="6188225"/>
          </a:xfrm>
        </p:grpSpPr>
        <p:sp>
          <p:nvSpPr>
            <p:cNvPr id="4" name="TextBox 4"/>
            <p:cNvSpPr txBox="1"/>
            <p:nvPr/>
          </p:nvSpPr>
          <p:spPr>
            <a:xfrm>
              <a:off x="0" y="133350"/>
              <a:ext cx="12787454" cy="5231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</a:pPr>
              <a:r>
                <a:rPr lang="en-US" sz="14400" spc="144">
                  <a:solidFill>
                    <a:srgbClr val="FFF9F9"/>
                  </a:solidFill>
                  <a:latin typeface="Adumu Regular Bold"/>
                </a:rPr>
                <a:t> SISTEMA ENDOCRINO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551798"/>
              <a:ext cx="12787454" cy="63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48"/>
                </a:lnSpc>
              </a:pPr>
              <a:r>
                <a:rPr lang="en-US" sz="3600">
                  <a:solidFill>
                    <a:srgbClr val="003D2F"/>
                  </a:solidFill>
                  <a:latin typeface="DM Sans"/>
                </a:rPr>
                <a:t>Profesor: Felipe Peña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53103" y="3648303"/>
            <a:ext cx="4906197" cy="560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16631" y="2200497"/>
            <a:ext cx="2579140" cy="2943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0810" y="114035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EFCE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4679" y="443679"/>
            <a:ext cx="10323538" cy="93996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006151">
            <a:off x="16861552" y="238022"/>
            <a:ext cx="1653330" cy="262812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8700" y="1342151"/>
            <a:ext cx="6047388" cy="4219391"/>
            <a:chOff x="0" y="0"/>
            <a:chExt cx="8063184" cy="562585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465600"/>
              <a:ext cx="8063184" cy="216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El término estrés lo utilizamos ampliamente para referirnos a la respuesta del organismo frente a un estímulo externo que necesite una respuesta adaptativa.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063184" cy="2926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Respuesta al estrés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383734" y="540297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EFCE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10761" y="5840017"/>
            <a:ext cx="10048683" cy="3121997"/>
            <a:chOff x="0" y="0"/>
            <a:chExt cx="13398243" cy="41626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002408"/>
              <a:ext cx="13398243" cy="2160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Existen diferentes causas, internas y externas, que pueden alterar los mecanismos de regulación y descontrolarse.</a:t>
              </a:r>
            </a:p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Los factores más comunes son, mutaciones genéticas, mala alimentación, contaminantes en el aire, variados factores de estrés, sedentarismo.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39824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Trastornos regulatorios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r="3089"/>
          <a:stretch>
            <a:fillRect/>
          </a:stretch>
        </p:blipFill>
        <p:spPr>
          <a:xfrm>
            <a:off x="530621" y="1028700"/>
            <a:ext cx="17226757" cy="4239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006151">
            <a:off x="16930714" y="2915019"/>
            <a:ext cx="1653330" cy="2628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863324" y="1098479"/>
            <a:ext cx="15560440" cy="9421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92906" y="409593"/>
            <a:ext cx="6146094" cy="122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160">
                <a:solidFill>
                  <a:srgbClr val="FFF9F9"/>
                </a:solidFill>
                <a:latin typeface="DM Sans Bold"/>
              </a:rPr>
              <a:t>Hormonas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614203"/>
            <a:ext cx="625857" cy="6144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6107702" y="756482"/>
            <a:ext cx="781460" cy="767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25998" y="3210755"/>
            <a:ext cx="592443" cy="941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24608" y="2221805"/>
            <a:ext cx="1428785" cy="10728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19694" y="265252"/>
            <a:ext cx="9968306" cy="9756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7730690" y="199398"/>
            <a:ext cx="770385" cy="75637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045665" y="654616"/>
            <a:ext cx="1179364" cy="447764"/>
            <a:chOff x="0" y="0"/>
            <a:chExt cx="1086633" cy="4125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6633" cy="412557"/>
            </a:xfrm>
            <a:custGeom>
              <a:avLst/>
              <a:gdLst/>
              <a:ahLst/>
              <a:cxnLst/>
              <a:rect l="l" t="t" r="r" b="b"/>
              <a:pathLst>
                <a:path w="1086633" h="412557">
                  <a:moveTo>
                    <a:pt x="0" y="0"/>
                  </a:moveTo>
                  <a:lnTo>
                    <a:pt x="1086633" y="0"/>
                  </a:lnTo>
                  <a:lnTo>
                    <a:pt x="1086633" y="412557"/>
                  </a:lnTo>
                  <a:lnTo>
                    <a:pt x="0" y="412557"/>
                  </a:lnTo>
                  <a:close/>
                </a:path>
              </a:pathLst>
            </a:custGeom>
            <a:solidFill>
              <a:srgbClr val="FEFCE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2174180"/>
            <a:ext cx="5658398" cy="409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4"/>
              </a:lnSpc>
            </a:pPr>
            <a:r>
              <a:rPr lang="en-US" sz="2310">
                <a:solidFill>
                  <a:srgbClr val="FFF9F9"/>
                </a:solidFill>
                <a:latin typeface="DM Sans"/>
              </a:rPr>
              <a:t>Mensajeros químicos, son producidos en glándulas y actúan en un tejido blanco.</a:t>
            </a:r>
          </a:p>
          <a:p>
            <a:pPr>
              <a:lnSpc>
                <a:spcPts val="3234"/>
              </a:lnSpc>
            </a:pPr>
            <a:r>
              <a:rPr lang="en-US" sz="2310">
                <a:solidFill>
                  <a:srgbClr val="FFF9F9"/>
                </a:solidFill>
                <a:latin typeface="DM Sans"/>
              </a:rPr>
              <a:t>Regulan todas las funciones del organsmo, desde el humor hasta el crecimiento del cuerpo.</a:t>
            </a:r>
          </a:p>
          <a:p>
            <a:pPr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9F9"/>
                </a:solidFill>
                <a:latin typeface="DM Sans"/>
              </a:rPr>
              <a:t>Existen hormonas endocrinas (viajan a un tejido blanco a través de la sangre), autocrinas (actúan sobre la misma célula que la produce) y paracrinas (actúan en las células al rededor)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45665" y="549012"/>
            <a:ext cx="1096895" cy="59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sz="1107">
                <a:solidFill>
                  <a:srgbClr val="000000"/>
                </a:solidFill>
                <a:latin typeface="DM Sans"/>
              </a:rPr>
              <a:t>Hormona de liberación</a:t>
            </a:r>
          </a:p>
          <a:p>
            <a:pPr algn="ctr">
              <a:lnSpc>
                <a:spcPts val="1550"/>
              </a:lnSpc>
            </a:pPr>
            <a:r>
              <a:rPr lang="en-US" sz="1107">
                <a:solidFill>
                  <a:srgbClr val="000000"/>
                </a:solidFill>
                <a:latin typeface="DM Sans"/>
              </a:rPr>
              <a:t> e inhibición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3364">
            <a:off x="6863324" y="1098479"/>
            <a:ext cx="15560440" cy="9421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466" y="6271012"/>
            <a:ext cx="7139534" cy="4015988"/>
            <a:chOff x="0" y="0"/>
            <a:chExt cx="1913890" cy="1076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7614289" y="9614203"/>
            <a:ext cx="625857" cy="6144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6107702" y="756482"/>
            <a:ext cx="781460" cy="767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32745">
            <a:off x="7730690" y="199398"/>
            <a:ext cx="770385" cy="7563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92906" y="1582115"/>
            <a:ext cx="6146094" cy="207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7"/>
              </a:lnSpc>
            </a:pPr>
            <a:r>
              <a:rPr lang="en-US" sz="6399" spc="-127">
                <a:solidFill>
                  <a:srgbClr val="FFF9F9"/>
                </a:solidFill>
                <a:latin typeface="DM Sans Bold"/>
              </a:rPr>
              <a:t>Funciones del sistema endocrino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2906" y="3786083"/>
            <a:ext cx="5658398" cy="20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9F9"/>
                </a:solidFill>
                <a:latin typeface="DM Sans"/>
              </a:rPr>
              <a:t>Cada hormona actuará sobre su tejido blanco inhibiendo o estimulando su funcionamiento, de ahí que el sistema endocrino se autoregula por medio de la RETROALIMENTACIÓN.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572359" y="234921"/>
            <a:ext cx="4003614" cy="3910948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15584" t="26" r="-30747" b="-17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12917" y="2891963"/>
            <a:ext cx="592443" cy="94174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011296" y="1045603"/>
            <a:ext cx="2564678" cy="48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EFCE3"/>
                </a:solidFill>
                <a:latin typeface="DM Sans"/>
              </a:rPr>
              <a:t>HOMEOSTASIS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255686" y="234921"/>
            <a:ext cx="4003614" cy="3910948"/>
            <a:chOff x="0" y="0"/>
            <a:chExt cx="4828540" cy="4716780"/>
          </a:xfrm>
        </p:grpSpPr>
        <p:sp>
          <p:nvSpPr>
            <p:cNvPr id="15" name="Freeform 1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3327" t="26" r="-23416" b="-17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5781094" y="1082958"/>
            <a:ext cx="1375958" cy="48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9F9"/>
                </a:solidFill>
                <a:latin typeface="DM Sans"/>
              </a:rPr>
              <a:t>ESTRÉS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572359" y="4799301"/>
            <a:ext cx="4003614" cy="3910948"/>
            <a:chOff x="0" y="0"/>
            <a:chExt cx="4828540" cy="4716780"/>
          </a:xfrm>
        </p:grpSpPr>
        <p:sp>
          <p:nvSpPr>
            <p:cNvPr id="18" name="Freeform 1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23189" t="26" r="-23279" b="-17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9745710" y="7499954"/>
            <a:ext cx="2830264" cy="98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3D2F"/>
                </a:solidFill>
                <a:latin typeface="DM Sans"/>
              </a:rPr>
              <a:t>CRECIMIENTO Y DESARROLLO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255686" y="4799301"/>
            <a:ext cx="4003614" cy="3910948"/>
            <a:chOff x="0" y="0"/>
            <a:chExt cx="4828540" cy="4716780"/>
          </a:xfrm>
        </p:grpSpPr>
        <p:sp>
          <p:nvSpPr>
            <p:cNvPr id="21" name="Freeform 2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23189" t="26" r="-23279" b="-17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3490662" y="7297106"/>
            <a:ext cx="2793278" cy="98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3D2F"/>
                </a:solidFill>
                <a:latin typeface="DM Sans"/>
              </a:rPr>
              <a:t>REPRODUCCIÓN Y SEXUALIDAD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8124" y="772265"/>
            <a:ext cx="13950494" cy="51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</a:pPr>
            <a:r>
              <a:rPr lang="en-US" sz="12000" spc="240">
                <a:solidFill>
                  <a:srgbClr val="FFF9F9"/>
                </a:solidFill>
                <a:latin typeface="Adumu Regular Bold"/>
              </a:rPr>
              <a:t>ORGANIZACIÓN DEL SISTEMA ENDOCRINO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3028">
            <a:off x="7793463" y="5691524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577642">
            <a:off x="16508734" y="3628542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577642">
            <a:off x="4000018" y="111657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78644">
            <a:off x="1265675" y="882213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228485" y="5401496"/>
            <a:ext cx="483605" cy="4748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0810" y="114035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51048" y="1888094"/>
            <a:ext cx="7202703" cy="2711208"/>
            <a:chOff x="0" y="0"/>
            <a:chExt cx="9603603" cy="3614944"/>
          </a:xfrm>
        </p:grpSpPr>
        <p:sp>
          <p:nvSpPr>
            <p:cNvPr id="8" name="TextBox 8"/>
            <p:cNvSpPr txBox="1"/>
            <p:nvPr/>
          </p:nvSpPr>
          <p:spPr>
            <a:xfrm>
              <a:off x="0" y="2002408"/>
              <a:ext cx="9603603" cy="1612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Distribuidas por nuestro cuerpo, existen varias glándulas endocrinas, algunas asociadas a órganos con funciones muy diferentes a regular el organismo.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960360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Las glándulas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723000" y="5462057"/>
            <a:ext cx="823428" cy="8084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02954" y="1518546"/>
            <a:ext cx="6182884" cy="8768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20960">
            <a:off x="9926571" y="-1403139"/>
            <a:ext cx="2047946" cy="3255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0810" y="114035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723000" y="5462057"/>
            <a:ext cx="823428" cy="808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952" r="1461"/>
          <a:stretch>
            <a:fillRect/>
          </a:stretch>
        </p:blipFill>
        <p:spPr>
          <a:xfrm>
            <a:off x="8457394" y="146116"/>
            <a:ext cx="8470448" cy="99947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99550">
            <a:off x="17126867" y="7448948"/>
            <a:ext cx="2047946" cy="325540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1048" y="1888094"/>
            <a:ext cx="7202703" cy="2711208"/>
            <a:chOff x="0" y="0"/>
            <a:chExt cx="9603603" cy="36149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02408"/>
              <a:ext cx="9603603" cy="1612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Muchos consideran al hipotálamo la glándula más importante de todas ya que es este se relacionan las regulaciones neuronales con las endocrinas.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960360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El hipotálamo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0810" y="114035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723000" y="5462057"/>
            <a:ext cx="823428" cy="808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98922" y="194411"/>
            <a:ext cx="8599481" cy="98981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99550">
            <a:off x="16761107" y="7448948"/>
            <a:ext cx="2047946" cy="325540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1048" y="1888094"/>
            <a:ext cx="7202703" cy="2711208"/>
            <a:chOff x="0" y="0"/>
            <a:chExt cx="9603603" cy="36149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02408"/>
              <a:ext cx="9603603" cy="1612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Muchos consideran al hipotálamo la glándula más importante de todas ya que es este se relacionan las regulaciones neuronales con las endocrinas.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960360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El hipotálamo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291" y="8135599"/>
            <a:ext cx="1882104" cy="18821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5D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203706" y="850972"/>
            <a:ext cx="15560440" cy="9421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60810" y="1140357"/>
            <a:ext cx="770385" cy="756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78644">
            <a:off x="4131949" y="81583"/>
            <a:ext cx="625857" cy="614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851" y="6271012"/>
            <a:ext cx="7139534" cy="4015988"/>
            <a:chOff x="0" y="0"/>
            <a:chExt cx="1913890" cy="1076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076563"/>
            </a:xfrm>
            <a:custGeom>
              <a:avLst/>
              <a:gdLst/>
              <a:ahLst/>
              <a:cxnLst/>
              <a:rect l="l" t="t" r="r" b="b"/>
              <a:pathLst>
                <a:path w="1913890" h="1076563">
                  <a:moveTo>
                    <a:pt x="0" y="0"/>
                  </a:moveTo>
                  <a:lnTo>
                    <a:pt x="1913890" y="0"/>
                  </a:lnTo>
                  <a:lnTo>
                    <a:pt x="1913890" y="1076563"/>
                  </a:lnTo>
                  <a:lnTo>
                    <a:pt x="0" y="1076563"/>
                  </a:lnTo>
                  <a:close/>
                </a:path>
              </a:pathLst>
            </a:custGeom>
            <a:solidFill>
              <a:srgbClr val="FFB8A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577642">
            <a:off x="8338725" y="6174237"/>
            <a:ext cx="823428" cy="808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93895" y="264744"/>
            <a:ext cx="7781044" cy="9757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958253">
            <a:off x="6629778" y="8858541"/>
            <a:ext cx="2047946" cy="325540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28700" y="1028700"/>
            <a:ext cx="7202703" cy="2711208"/>
            <a:chOff x="0" y="0"/>
            <a:chExt cx="9603603" cy="36149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02408"/>
              <a:ext cx="9603603" cy="1612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Estimula las tasas metabólicas de casi todos los órganos del cuerpo por medio de la hormona Tiroxina.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960360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Tiroides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58802" y="3754473"/>
            <a:ext cx="7202703" cy="2300419"/>
            <a:chOff x="0" y="0"/>
            <a:chExt cx="9603603" cy="306722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002408"/>
              <a:ext cx="9603603" cy="1064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4"/>
                </a:lnSpc>
                <a:spcBef>
                  <a:spcPct val="0"/>
                </a:spcBef>
              </a:pPr>
              <a:r>
                <a:rPr lang="en-US" sz="2310">
                  <a:solidFill>
                    <a:srgbClr val="003D2F"/>
                  </a:solidFill>
                  <a:latin typeface="DM Sans"/>
                </a:rPr>
                <a:t>Regula los niveles de calcio y fósforo en la sangre por medio de la hormona paratiroidea.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9603603" cy="146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9"/>
                </a:lnSpc>
              </a:pPr>
              <a:r>
                <a:rPr lang="en-US" sz="7199" spc="-143">
                  <a:solidFill>
                    <a:srgbClr val="003D2F"/>
                  </a:solidFill>
                  <a:latin typeface="DM Sans Bold"/>
                </a:rPr>
                <a:t>Paratiroides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8124" y="1610465"/>
            <a:ext cx="13950494" cy="351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</a:pPr>
            <a:r>
              <a:rPr lang="en-US" sz="12000" spc="240">
                <a:solidFill>
                  <a:srgbClr val="FFF9F9"/>
                </a:solidFill>
                <a:latin typeface="Adumu Regular Bold"/>
              </a:rPr>
              <a:t>REGULACIÓN HORMONAL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616418">
            <a:off x="13965692" y="114687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577642">
            <a:off x="14989416" y="4739272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577642">
            <a:off x="4000018" y="111657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78644">
            <a:off x="1265675" y="882213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228485" y="5401496"/>
            <a:ext cx="483605" cy="4748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17017497" y="6196717"/>
            <a:ext cx="483605" cy="474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Personalizado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Adumu Regular Bold</vt:lpstr>
      <vt:lpstr>Calibri</vt:lpstr>
      <vt:lpstr>DM Sans Bold</vt:lpstr>
      <vt:lpstr>DM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CM2 M4 U2 S. Endocrino</dc:title>
  <dc:creator>yiyonash</dc:creator>
  <cp:lastModifiedBy>yiyonash</cp:lastModifiedBy>
  <cp:revision>2</cp:revision>
  <dcterms:created xsi:type="dcterms:W3CDTF">2006-08-16T00:00:00Z</dcterms:created>
  <dcterms:modified xsi:type="dcterms:W3CDTF">2020-07-28T22:22:45Z</dcterms:modified>
  <dc:identifier>DAECQPZRrT4</dc:identifier>
</cp:coreProperties>
</file>