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Calibri" pitchFamily="34" charset="0"/>
      <p:regular r:id="rId9"/>
      <p:bold r:id="rId10"/>
      <p:italic r:id="rId11"/>
      <p:boldItalic r:id="rId12"/>
    </p:embeddedFont>
    <p:embeddedFont>
      <p:font typeface="DM Sans" charset="0"/>
      <p:regular r:id="rId13"/>
    </p:embeddedFont>
    <p:embeddedFont>
      <p:font typeface="DM Sans Bold"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39" d="100"/>
          <a:sy n="39" d="100"/>
        </p:scale>
        <p:origin x="-7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C6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5015658">
            <a:off x="8355664" y="1021504"/>
            <a:ext cx="14031222" cy="8495267"/>
          </a:xfrm>
          <a:prstGeom prst="rect">
            <a:avLst/>
          </a:prstGeom>
        </p:spPr>
      </p:pic>
      <p:grpSp>
        <p:nvGrpSpPr>
          <p:cNvPr id="3" name="Group 3"/>
          <p:cNvGrpSpPr/>
          <p:nvPr/>
        </p:nvGrpSpPr>
        <p:grpSpPr>
          <a:xfrm>
            <a:off x="886691" y="2822916"/>
            <a:ext cx="9590590" cy="4641169"/>
            <a:chOff x="0" y="0"/>
            <a:chExt cx="12787454" cy="6188225"/>
          </a:xfrm>
        </p:grpSpPr>
        <p:sp>
          <p:nvSpPr>
            <p:cNvPr id="4" name="TextBox 4"/>
            <p:cNvSpPr txBox="1"/>
            <p:nvPr/>
          </p:nvSpPr>
          <p:spPr>
            <a:xfrm>
              <a:off x="0" y="133350"/>
              <a:ext cx="12787454" cy="5231210"/>
            </a:xfrm>
            <a:prstGeom prst="rect">
              <a:avLst/>
            </a:prstGeom>
          </p:spPr>
          <p:txBody>
            <a:bodyPr lIns="0" tIns="0" rIns="0" bIns="0" rtlCol="0" anchor="t">
              <a:spAutoFit/>
            </a:bodyPr>
            <a:lstStyle/>
            <a:p>
              <a:pPr>
                <a:lnSpc>
                  <a:spcPts val="14400"/>
                </a:lnSpc>
              </a:pPr>
              <a:r>
                <a:rPr lang="en-US" sz="14400" spc="144">
                  <a:solidFill>
                    <a:srgbClr val="FFF9F9"/>
                  </a:solidFill>
                  <a:latin typeface="Adumu Regular Bold"/>
                </a:rPr>
                <a:t>SISTEMA RENAL</a:t>
              </a:r>
            </a:p>
          </p:txBody>
        </p:sp>
        <p:sp>
          <p:nvSpPr>
            <p:cNvPr id="5" name="TextBox 5"/>
            <p:cNvSpPr txBox="1"/>
            <p:nvPr/>
          </p:nvSpPr>
          <p:spPr>
            <a:xfrm>
              <a:off x="0" y="5551798"/>
              <a:ext cx="12787454" cy="636427"/>
            </a:xfrm>
            <a:prstGeom prst="rect">
              <a:avLst/>
            </a:prstGeom>
          </p:spPr>
          <p:txBody>
            <a:bodyPr lIns="0" tIns="0" rIns="0" bIns="0" rtlCol="0" anchor="t">
              <a:spAutoFit/>
            </a:bodyPr>
            <a:lstStyle/>
            <a:p>
              <a:pPr>
                <a:lnSpc>
                  <a:spcPts val="3348"/>
                </a:lnSpc>
              </a:pPr>
              <a:r>
                <a:rPr lang="en-US" sz="3600">
                  <a:solidFill>
                    <a:srgbClr val="003D2F"/>
                  </a:solidFill>
                  <a:latin typeface="DM Sans"/>
                </a:rPr>
                <a:t>Profesor: Felipe Peña</a:t>
              </a:r>
            </a:p>
          </p:txBody>
        </p:sp>
      </p:grpSp>
      <p:pic>
        <p:nvPicPr>
          <p:cNvPr id="6" name="Picture 6"/>
          <p:cNvPicPr>
            <a:picLocks noChangeAspect="1"/>
          </p:cNvPicPr>
          <p:nvPr/>
        </p:nvPicPr>
        <p:blipFill>
          <a:blip r:embed="rId3"/>
          <a:srcRect/>
          <a:stretch>
            <a:fillRect/>
          </a:stretch>
        </p:blipFill>
        <p:spPr>
          <a:xfrm>
            <a:off x="12353103" y="3648303"/>
            <a:ext cx="4906197" cy="5609997"/>
          </a:xfrm>
          <a:prstGeom prst="rect">
            <a:avLst/>
          </a:prstGeom>
        </p:spPr>
      </p:pic>
      <p:pic>
        <p:nvPicPr>
          <p:cNvPr id="7" name="Picture 7"/>
          <p:cNvPicPr>
            <a:picLocks noChangeAspect="1"/>
          </p:cNvPicPr>
          <p:nvPr/>
        </p:nvPicPr>
        <p:blipFill>
          <a:blip r:embed="rId4"/>
          <a:srcRect/>
          <a:stretch>
            <a:fillRect/>
          </a:stretch>
        </p:blipFill>
        <p:spPr>
          <a:xfrm>
            <a:off x="13968586" y="3648303"/>
            <a:ext cx="1157655" cy="1749204"/>
          </a:xfrm>
          <a:prstGeom prst="rect">
            <a:avLst/>
          </a:prstGeom>
        </p:spPr>
      </p:pic>
      <p:pic>
        <p:nvPicPr>
          <p:cNvPr id="8" name="Picture 8"/>
          <p:cNvPicPr>
            <a:picLocks noChangeAspect="1"/>
          </p:cNvPicPr>
          <p:nvPr/>
        </p:nvPicPr>
        <p:blipFill>
          <a:blip r:embed="rId5"/>
          <a:srcRect/>
          <a:stretch>
            <a:fillRect/>
          </a:stretch>
        </p:blipFill>
        <p:spPr>
          <a:xfrm>
            <a:off x="14547414" y="2577258"/>
            <a:ext cx="1157655" cy="1749204"/>
          </a:xfrm>
          <a:prstGeom prst="rect">
            <a:avLst/>
          </a:prstGeom>
        </p:spPr>
      </p:pic>
      <p:pic>
        <p:nvPicPr>
          <p:cNvPr id="9" name="Picture 9"/>
          <p:cNvPicPr>
            <a:picLocks noChangeAspect="1"/>
          </p:cNvPicPr>
          <p:nvPr/>
        </p:nvPicPr>
        <p:blipFill>
          <a:blip r:embed="rId6"/>
          <a:srcRect/>
          <a:stretch>
            <a:fillRect/>
          </a:stretch>
        </p:blipFill>
        <p:spPr>
          <a:xfrm>
            <a:off x="13968586" y="1519776"/>
            <a:ext cx="1157655" cy="174920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C6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5483364">
            <a:off x="6863324" y="1098479"/>
            <a:ext cx="15560440" cy="9421139"/>
          </a:xfrm>
          <a:prstGeom prst="rect">
            <a:avLst/>
          </a:prstGeom>
        </p:spPr>
      </p:pic>
      <p:grpSp>
        <p:nvGrpSpPr>
          <p:cNvPr id="3" name="Group 3"/>
          <p:cNvGrpSpPr/>
          <p:nvPr/>
        </p:nvGrpSpPr>
        <p:grpSpPr>
          <a:xfrm>
            <a:off x="99466" y="6271012"/>
            <a:ext cx="7139534" cy="4015988"/>
            <a:chOff x="0" y="0"/>
            <a:chExt cx="1913890" cy="1076563"/>
          </a:xfrm>
        </p:grpSpPr>
        <p:sp>
          <p:nvSpPr>
            <p:cNvPr id="4" name="Freeform 4"/>
            <p:cNvSpPr/>
            <p:nvPr/>
          </p:nvSpPr>
          <p:spPr>
            <a:xfrm>
              <a:off x="0" y="0"/>
              <a:ext cx="1913890" cy="1076563"/>
            </a:xfrm>
            <a:custGeom>
              <a:avLst/>
              <a:gdLst/>
              <a:ahLst/>
              <a:cxnLst/>
              <a:rect l="l" t="t" r="r" b="b"/>
              <a:pathLst>
                <a:path w="1913890" h="1076563">
                  <a:moveTo>
                    <a:pt x="0" y="0"/>
                  </a:moveTo>
                  <a:lnTo>
                    <a:pt x="1913890" y="0"/>
                  </a:lnTo>
                  <a:lnTo>
                    <a:pt x="1913890" y="1076563"/>
                  </a:lnTo>
                  <a:lnTo>
                    <a:pt x="0" y="1076563"/>
                  </a:lnTo>
                  <a:close/>
                </a:path>
              </a:pathLst>
            </a:custGeom>
            <a:solidFill>
              <a:srgbClr val="FFB8AE"/>
            </a:solidFill>
          </p:spPr>
        </p:sp>
      </p:grpSp>
      <p:pic>
        <p:nvPicPr>
          <p:cNvPr id="5" name="Picture 5"/>
          <p:cNvPicPr>
            <a:picLocks noChangeAspect="1"/>
          </p:cNvPicPr>
          <p:nvPr/>
        </p:nvPicPr>
        <p:blipFill>
          <a:blip r:embed="rId3"/>
          <a:srcRect/>
          <a:stretch>
            <a:fillRect/>
          </a:stretch>
        </p:blipFill>
        <p:spPr>
          <a:xfrm rot="-1078644">
            <a:off x="7614289" y="9614203"/>
            <a:ext cx="625857" cy="614477"/>
          </a:xfrm>
          <a:prstGeom prst="rect">
            <a:avLst/>
          </a:prstGeom>
        </p:spPr>
      </p:pic>
      <p:pic>
        <p:nvPicPr>
          <p:cNvPr id="6" name="Picture 6"/>
          <p:cNvPicPr>
            <a:picLocks noChangeAspect="1"/>
          </p:cNvPicPr>
          <p:nvPr/>
        </p:nvPicPr>
        <p:blipFill>
          <a:blip r:embed="rId3"/>
          <a:srcRect/>
          <a:stretch>
            <a:fillRect/>
          </a:stretch>
        </p:blipFill>
        <p:spPr>
          <a:xfrm rot="-1078644">
            <a:off x="6107702" y="756482"/>
            <a:ext cx="781460" cy="767251"/>
          </a:xfrm>
          <a:prstGeom prst="rect">
            <a:avLst/>
          </a:prstGeom>
        </p:spPr>
      </p:pic>
      <p:pic>
        <p:nvPicPr>
          <p:cNvPr id="7" name="Picture 7"/>
          <p:cNvPicPr>
            <a:picLocks noChangeAspect="1"/>
          </p:cNvPicPr>
          <p:nvPr/>
        </p:nvPicPr>
        <p:blipFill>
          <a:blip r:embed="rId3"/>
          <a:srcRect/>
          <a:stretch>
            <a:fillRect/>
          </a:stretch>
        </p:blipFill>
        <p:spPr>
          <a:xfrm rot="-732745">
            <a:off x="7730690" y="199398"/>
            <a:ext cx="770385" cy="756378"/>
          </a:xfrm>
          <a:prstGeom prst="rect">
            <a:avLst/>
          </a:prstGeom>
        </p:spPr>
      </p:pic>
      <p:grpSp>
        <p:nvGrpSpPr>
          <p:cNvPr id="8" name="Group 8"/>
          <p:cNvGrpSpPr/>
          <p:nvPr/>
        </p:nvGrpSpPr>
        <p:grpSpPr>
          <a:xfrm>
            <a:off x="9159034" y="1140108"/>
            <a:ext cx="4003614" cy="3910948"/>
            <a:chOff x="0" y="0"/>
            <a:chExt cx="5338153" cy="5214597"/>
          </a:xfrm>
        </p:grpSpPr>
        <p:grpSp>
          <p:nvGrpSpPr>
            <p:cNvPr id="9" name="Group 9"/>
            <p:cNvGrpSpPr>
              <a:grpSpLocks noChangeAspect="1"/>
            </p:cNvGrpSpPr>
            <p:nvPr/>
          </p:nvGrpSpPr>
          <p:grpSpPr>
            <a:xfrm>
              <a:off x="0" y="0"/>
              <a:ext cx="5338153" cy="5214597"/>
              <a:chOff x="0" y="0"/>
              <a:chExt cx="4828540" cy="4716780"/>
            </a:xfrm>
          </p:grpSpPr>
          <p:sp>
            <p:nvSpPr>
              <p:cNvPr id="10" name="Freeform 10"/>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4"/>
                <a:stretch>
                  <a:fillRect l="-23189" t="26" r="-23279" b="-17"/>
                </a:stretch>
              </a:blipFill>
            </p:spPr>
          </p:sp>
        </p:grpSp>
        <p:sp>
          <p:nvSpPr>
            <p:cNvPr id="11" name="TextBox 11"/>
            <p:cNvSpPr txBox="1"/>
            <p:nvPr/>
          </p:nvSpPr>
          <p:spPr>
            <a:xfrm>
              <a:off x="1741524" y="3498725"/>
              <a:ext cx="3419571" cy="626237"/>
            </a:xfrm>
            <a:prstGeom prst="rect">
              <a:avLst/>
            </a:prstGeom>
          </p:spPr>
          <p:txBody>
            <a:bodyPr lIns="0" tIns="0" rIns="0" bIns="0" rtlCol="0" anchor="t">
              <a:spAutoFit/>
            </a:bodyPr>
            <a:lstStyle/>
            <a:p>
              <a:pPr>
                <a:lnSpc>
                  <a:spcPts val="3920"/>
                </a:lnSpc>
                <a:spcBef>
                  <a:spcPct val="0"/>
                </a:spcBef>
              </a:pPr>
              <a:r>
                <a:rPr lang="en-US" sz="2800">
                  <a:solidFill>
                    <a:srgbClr val="003D2F"/>
                  </a:solidFill>
                  <a:latin typeface="DM Sans"/>
                </a:rPr>
                <a:t>HOMEOSTASIS</a:t>
              </a:r>
            </a:p>
          </p:txBody>
        </p:sp>
      </p:grpSp>
      <p:grpSp>
        <p:nvGrpSpPr>
          <p:cNvPr id="12" name="Group 12"/>
          <p:cNvGrpSpPr>
            <a:grpSpLocks noChangeAspect="1"/>
          </p:cNvGrpSpPr>
          <p:nvPr/>
        </p:nvGrpSpPr>
        <p:grpSpPr>
          <a:xfrm>
            <a:off x="9159034" y="5809049"/>
            <a:ext cx="4003614" cy="3910948"/>
            <a:chOff x="0" y="0"/>
            <a:chExt cx="4828540" cy="4716780"/>
          </a:xfrm>
        </p:grpSpPr>
        <p:sp>
          <p:nvSpPr>
            <p:cNvPr id="13" name="Freeform 13"/>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5"/>
              <a:stretch>
                <a:fillRect l="-23212" t="26" r="-23301" b="-17"/>
              </a:stretch>
            </a:blipFill>
          </p:spPr>
        </p:sp>
      </p:grpSp>
      <p:pic>
        <p:nvPicPr>
          <p:cNvPr id="14" name="Picture 14"/>
          <p:cNvPicPr>
            <a:picLocks noChangeAspect="1"/>
          </p:cNvPicPr>
          <p:nvPr/>
        </p:nvPicPr>
        <p:blipFill>
          <a:blip r:embed="rId6"/>
          <a:srcRect/>
          <a:stretch>
            <a:fillRect/>
          </a:stretch>
        </p:blipFill>
        <p:spPr>
          <a:xfrm>
            <a:off x="13692934" y="8279006"/>
            <a:ext cx="2054295" cy="2472347"/>
          </a:xfrm>
          <a:prstGeom prst="rect">
            <a:avLst/>
          </a:prstGeom>
        </p:spPr>
      </p:pic>
      <p:sp>
        <p:nvSpPr>
          <p:cNvPr id="15" name="TextBox 15"/>
          <p:cNvSpPr txBox="1"/>
          <p:nvPr/>
        </p:nvSpPr>
        <p:spPr>
          <a:xfrm>
            <a:off x="1092906" y="1915368"/>
            <a:ext cx="6146094" cy="1413275"/>
          </a:xfrm>
          <a:prstGeom prst="rect">
            <a:avLst/>
          </a:prstGeom>
        </p:spPr>
        <p:txBody>
          <a:bodyPr lIns="0" tIns="0" rIns="0" bIns="0" rtlCol="0" anchor="t">
            <a:spAutoFit/>
          </a:bodyPr>
          <a:lstStyle/>
          <a:p>
            <a:pPr>
              <a:lnSpc>
                <a:spcPts val="5247"/>
              </a:lnSpc>
            </a:pPr>
            <a:r>
              <a:rPr lang="en-US" sz="6399" spc="-127">
                <a:solidFill>
                  <a:srgbClr val="FFF9F9"/>
                </a:solidFill>
                <a:latin typeface="DM Sans Bold"/>
              </a:rPr>
              <a:t>Funciones del sistema renal</a:t>
            </a:r>
          </a:p>
        </p:txBody>
      </p:sp>
      <p:sp>
        <p:nvSpPr>
          <p:cNvPr id="16" name="TextBox 16"/>
          <p:cNvSpPr txBox="1"/>
          <p:nvPr/>
        </p:nvSpPr>
        <p:spPr>
          <a:xfrm>
            <a:off x="1028700" y="4021958"/>
            <a:ext cx="6496598" cy="1632097"/>
          </a:xfrm>
          <a:prstGeom prst="rect">
            <a:avLst/>
          </a:prstGeom>
        </p:spPr>
        <p:txBody>
          <a:bodyPr lIns="0" tIns="0" rIns="0" bIns="0" rtlCol="0" anchor="t">
            <a:spAutoFit/>
          </a:bodyPr>
          <a:lstStyle/>
          <a:p>
            <a:pPr>
              <a:lnSpc>
                <a:spcPts val="3234"/>
              </a:lnSpc>
              <a:spcBef>
                <a:spcPct val="0"/>
              </a:spcBef>
            </a:pPr>
            <a:r>
              <a:rPr lang="en-US" sz="2310">
                <a:solidFill>
                  <a:srgbClr val="FFF9F9"/>
                </a:solidFill>
                <a:latin typeface="DM Sans"/>
              </a:rPr>
              <a:t>Todas nuestras células necesitan una presión osmótica estable, esta presión se da por la relación entre el agua y las sales disueltas entre el medio interno y externo de las células.</a:t>
            </a:r>
          </a:p>
        </p:txBody>
      </p:sp>
      <p:sp>
        <p:nvSpPr>
          <p:cNvPr id="17" name="TextBox 17"/>
          <p:cNvSpPr txBox="1"/>
          <p:nvPr/>
        </p:nvSpPr>
        <p:spPr>
          <a:xfrm>
            <a:off x="10911505" y="8774335"/>
            <a:ext cx="2251144" cy="483965"/>
          </a:xfrm>
          <a:prstGeom prst="rect">
            <a:avLst/>
          </a:prstGeom>
        </p:spPr>
        <p:txBody>
          <a:bodyPr lIns="0" tIns="0" rIns="0" bIns="0" rtlCol="0" anchor="t">
            <a:spAutoFit/>
          </a:bodyPr>
          <a:lstStyle/>
          <a:p>
            <a:pPr>
              <a:lnSpc>
                <a:spcPts val="3920"/>
              </a:lnSpc>
              <a:spcBef>
                <a:spcPct val="0"/>
              </a:spcBef>
            </a:pPr>
            <a:r>
              <a:rPr lang="en-US" sz="2800">
                <a:solidFill>
                  <a:srgbClr val="003D2F"/>
                </a:solidFill>
                <a:latin typeface="DM Sans"/>
              </a:rPr>
              <a:t>EXCRECIÓN</a:t>
            </a:r>
          </a:p>
        </p:txBody>
      </p:sp>
      <p:grpSp>
        <p:nvGrpSpPr>
          <p:cNvPr id="18" name="Group 18"/>
          <p:cNvGrpSpPr>
            <a:grpSpLocks noChangeAspect="1"/>
          </p:cNvGrpSpPr>
          <p:nvPr/>
        </p:nvGrpSpPr>
        <p:grpSpPr>
          <a:xfrm>
            <a:off x="13796656" y="3698581"/>
            <a:ext cx="4003614" cy="3910948"/>
            <a:chOff x="0" y="0"/>
            <a:chExt cx="4828540" cy="4716780"/>
          </a:xfrm>
        </p:grpSpPr>
        <p:sp>
          <p:nvSpPr>
            <p:cNvPr id="19" name="Freeform 19"/>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7"/>
              <a:stretch>
                <a:fillRect l="-23189" t="26" r="-23279" b="-17"/>
              </a:stretch>
            </a:blipFill>
          </p:spPr>
        </p:sp>
      </p:grpSp>
      <p:sp>
        <p:nvSpPr>
          <p:cNvPr id="20" name="TextBox 20"/>
          <p:cNvSpPr txBox="1"/>
          <p:nvPr/>
        </p:nvSpPr>
        <p:spPr>
          <a:xfrm>
            <a:off x="14108084" y="4012433"/>
            <a:ext cx="3278292" cy="483965"/>
          </a:xfrm>
          <a:prstGeom prst="rect">
            <a:avLst/>
          </a:prstGeom>
        </p:spPr>
        <p:txBody>
          <a:bodyPr lIns="0" tIns="0" rIns="0" bIns="0" rtlCol="0" anchor="t">
            <a:spAutoFit/>
          </a:bodyPr>
          <a:lstStyle/>
          <a:p>
            <a:pPr>
              <a:lnSpc>
                <a:spcPts val="3920"/>
              </a:lnSpc>
              <a:spcBef>
                <a:spcPct val="0"/>
              </a:spcBef>
            </a:pPr>
            <a:r>
              <a:rPr lang="en-US" sz="2800">
                <a:solidFill>
                  <a:srgbClr val="003D2F"/>
                </a:solidFill>
                <a:latin typeface="DM Sans"/>
              </a:rPr>
              <a:t>OSMOREGULACIÓN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AE1D"/>
        </a:solidFill>
        <a:effectLst/>
      </p:bgPr>
    </p:bg>
    <p:spTree>
      <p:nvGrpSpPr>
        <p:cNvPr id="1" name=""/>
        <p:cNvGrpSpPr/>
        <p:nvPr/>
      </p:nvGrpSpPr>
      <p:grpSpPr>
        <a:xfrm>
          <a:off x="0" y="0"/>
          <a:ext cx="0" cy="0"/>
          <a:chOff x="0" y="0"/>
          <a:chExt cx="0" cy="0"/>
        </a:xfrm>
      </p:grpSpPr>
      <p:sp>
        <p:nvSpPr>
          <p:cNvPr id="2" name="TextBox 2"/>
          <p:cNvSpPr txBox="1"/>
          <p:nvPr/>
        </p:nvSpPr>
        <p:spPr>
          <a:xfrm>
            <a:off x="2338124" y="1610465"/>
            <a:ext cx="13950494" cy="3514725"/>
          </a:xfrm>
          <a:prstGeom prst="rect">
            <a:avLst/>
          </a:prstGeom>
        </p:spPr>
        <p:txBody>
          <a:bodyPr lIns="0" tIns="0" rIns="0" bIns="0" rtlCol="0" anchor="t">
            <a:spAutoFit/>
          </a:bodyPr>
          <a:lstStyle/>
          <a:p>
            <a:pPr marL="0" lvl="0" indent="0" algn="ctr">
              <a:lnSpc>
                <a:spcPts val="13200"/>
              </a:lnSpc>
            </a:pPr>
            <a:r>
              <a:rPr lang="en-US" sz="12000" spc="240">
                <a:solidFill>
                  <a:srgbClr val="FFF9F9"/>
                </a:solidFill>
                <a:latin typeface="Adumu Regular Bold"/>
              </a:rPr>
              <a:t>ORGANIZACIÓN DEL SISTEMA RENAL</a:t>
            </a:r>
          </a:p>
        </p:txBody>
      </p:sp>
      <p:pic>
        <p:nvPicPr>
          <p:cNvPr id="3" name="Picture 3"/>
          <p:cNvPicPr>
            <a:picLocks noChangeAspect="1"/>
          </p:cNvPicPr>
          <p:nvPr/>
        </p:nvPicPr>
        <p:blipFill>
          <a:blip r:embed="rId2"/>
          <a:srcRect/>
          <a:stretch>
            <a:fillRect/>
          </a:stretch>
        </p:blipFill>
        <p:spPr>
          <a:xfrm rot="183506">
            <a:off x="-820202" y="8198174"/>
            <a:ext cx="20267146" cy="6411788"/>
          </a:xfrm>
          <a:prstGeom prst="rect">
            <a:avLst/>
          </a:prstGeom>
        </p:spPr>
      </p:pic>
      <p:pic>
        <p:nvPicPr>
          <p:cNvPr id="4" name="Picture 4"/>
          <p:cNvPicPr>
            <a:picLocks noChangeAspect="1"/>
          </p:cNvPicPr>
          <p:nvPr/>
        </p:nvPicPr>
        <p:blipFill>
          <a:blip r:embed="rId3"/>
          <a:srcRect/>
          <a:stretch>
            <a:fillRect/>
          </a:stretch>
        </p:blipFill>
        <p:spPr>
          <a:xfrm rot="3159387">
            <a:off x="-701205" y="2484605"/>
            <a:ext cx="4407955" cy="4143478"/>
          </a:xfrm>
          <a:prstGeom prst="rect">
            <a:avLst/>
          </a:prstGeom>
        </p:spPr>
      </p:pic>
      <p:pic>
        <p:nvPicPr>
          <p:cNvPr id="5" name="Picture 5"/>
          <p:cNvPicPr>
            <a:picLocks noChangeAspect="1"/>
          </p:cNvPicPr>
          <p:nvPr/>
        </p:nvPicPr>
        <p:blipFill>
          <a:blip r:embed="rId4"/>
          <a:srcRect/>
          <a:stretch>
            <a:fillRect/>
          </a:stretch>
        </p:blipFill>
        <p:spPr>
          <a:xfrm rot="-6577642">
            <a:off x="16508734" y="3628542"/>
            <a:ext cx="823428" cy="808456"/>
          </a:xfrm>
          <a:prstGeom prst="rect">
            <a:avLst/>
          </a:prstGeom>
        </p:spPr>
      </p:pic>
      <p:pic>
        <p:nvPicPr>
          <p:cNvPr id="6" name="Picture 6"/>
          <p:cNvPicPr>
            <a:picLocks noChangeAspect="1"/>
          </p:cNvPicPr>
          <p:nvPr/>
        </p:nvPicPr>
        <p:blipFill>
          <a:blip r:embed="rId4"/>
          <a:srcRect/>
          <a:stretch>
            <a:fillRect/>
          </a:stretch>
        </p:blipFill>
        <p:spPr>
          <a:xfrm rot="-6577642">
            <a:off x="4000018" y="111657"/>
            <a:ext cx="770385" cy="756378"/>
          </a:xfrm>
          <a:prstGeom prst="rect">
            <a:avLst/>
          </a:prstGeom>
        </p:spPr>
      </p:pic>
      <p:pic>
        <p:nvPicPr>
          <p:cNvPr id="7" name="Picture 7"/>
          <p:cNvPicPr>
            <a:picLocks noChangeAspect="1"/>
          </p:cNvPicPr>
          <p:nvPr/>
        </p:nvPicPr>
        <p:blipFill>
          <a:blip r:embed="rId4"/>
          <a:srcRect/>
          <a:stretch>
            <a:fillRect/>
          </a:stretch>
        </p:blipFill>
        <p:spPr>
          <a:xfrm rot="-1078644">
            <a:off x="1265675" y="882213"/>
            <a:ext cx="770385" cy="756378"/>
          </a:xfrm>
          <a:prstGeom prst="rect">
            <a:avLst/>
          </a:prstGeom>
        </p:spPr>
      </p:pic>
      <p:pic>
        <p:nvPicPr>
          <p:cNvPr id="8" name="Picture 8"/>
          <p:cNvPicPr>
            <a:picLocks noChangeAspect="1"/>
          </p:cNvPicPr>
          <p:nvPr/>
        </p:nvPicPr>
        <p:blipFill>
          <a:blip r:embed="rId4"/>
          <a:srcRect/>
          <a:stretch>
            <a:fillRect/>
          </a:stretch>
        </p:blipFill>
        <p:spPr>
          <a:xfrm rot="-2700000">
            <a:off x="228485" y="5401496"/>
            <a:ext cx="483605" cy="474813"/>
          </a:xfrm>
          <a:prstGeom prst="rect">
            <a:avLst/>
          </a:prstGeom>
        </p:spPr>
      </p:pic>
      <p:pic>
        <p:nvPicPr>
          <p:cNvPr id="9" name="Picture 9"/>
          <p:cNvPicPr>
            <a:picLocks noChangeAspect="1"/>
          </p:cNvPicPr>
          <p:nvPr/>
        </p:nvPicPr>
        <p:blipFill>
          <a:blip r:embed="rId4"/>
          <a:srcRect/>
          <a:stretch>
            <a:fillRect/>
          </a:stretch>
        </p:blipFill>
        <p:spPr>
          <a:xfrm rot="-2700000">
            <a:off x="17017497" y="7763514"/>
            <a:ext cx="483605" cy="47481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AE1D"/>
        </a:solidFill>
        <a:effectLst/>
      </p:bgPr>
    </p:bg>
    <p:spTree>
      <p:nvGrpSpPr>
        <p:cNvPr id="1" name=""/>
        <p:cNvGrpSpPr/>
        <p:nvPr/>
      </p:nvGrpSpPr>
      <p:grpSpPr>
        <a:xfrm>
          <a:off x="0" y="0"/>
          <a:ext cx="0" cy="0"/>
          <a:chOff x="0" y="0"/>
          <a:chExt cx="0" cy="0"/>
        </a:xfrm>
      </p:grpSpPr>
      <p:grpSp>
        <p:nvGrpSpPr>
          <p:cNvPr id="2" name="Group 2"/>
          <p:cNvGrpSpPr/>
          <p:nvPr/>
        </p:nvGrpSpPr>
        <p:grpSpPr>
          <a:xfrm>
            <a:off x="12012291" y="8135599"/>
            <a:ext cx="1882104" cy="1882104"/>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B5D4A"/>
            </a:solidFill>
          </p:spPr>
        </p:sp>
      </p:grpSp>
      <p:pic>
        <p:nvPicPr>
          <p:cNvPr id="4" name="Picture 4"/>
          <p:cNvPicPr>
            <a:picLocks noChangeAspect="1"/>
          </p:cNvPicPr>
          <p:nvPr/>
        </p:nvPicPr>
        <p:blipFill>
          <a:blip r:embed="rId2"/>
          <a:srcRect/>
          <a:stretch>
            <a:fillRect/>
          </a:stretch>
        </p:blipFill>
        <p:spPr>
          <a:xfrm rot="5036368">
            <a:off x="7203706" y="850972"/>
            <a:ext cx="15560440" cy="9421139"/>
          </a:xfrm>
          <a:prstGeom prst="rect">
            <a:avLst/>
          </a:prstGeom>
        </p:spPr>
      </p:pic>
      <p:pic>
        <p:nvPicPr>
          <p:cNvPr id="5" name="Picture 5"/>
          <p:cNvPicPr>
            <a:picLocks noChangeAspect="1"/>
          </p:cNvPicPr>
          <p:nvPr/>
        </p:nvPicPr>
        <p:blipFill>
          <a:blip r:embed="rId3"/>
          <a:srcRect/>
          <a:stretch>
            <a:fillRect/>
          </a:stretch>
        </p:blipFill>
        <p:spPr>
          <a:xfrm rot="-6577642">
            <a:off x="60810" y="1140357"/>
            <a:ext cx="770385" cy="756378"/>
          </a:xfrm>
          <a:prstGeom prst="rect">
            <a:avLst/>
          </a:prstGeom>
        </p:spPr>
      </p:pic>
      <p:pic>
        <p:nvPicPr>
          <p:cNvPr id="6" name="Picture 6"/>
          <p:cNvPicPr>
            <a:picLocks noChangeAspect="1"/>
          </p:cNvPicPr>
          <p:nvPr/>
        </p:nvPicPr>
        <p:blipFill>
          <a:blip r:embed="rId3"/>
          <a:srcRect/>
          <a:stretch>
            <a:fillRect/>
          </a:stretch>
        </p:blipFill>
        <p:spPr>
          <a:xfrm rot="-1078644">
            <a:off x="4131949" y="81583"/>
            <a:ext cx="625857" cy="614477"/>
          </a:xfrm>
          <a:prstGeom prst="rect">
            <a:avLst/>
          </a:prstGeom>
        </p:spPr>
      </p:pic>
      <p:grpSp>
        <p:nvGrpSpPr>
          <p:cNvPr id="7" name="Group 7"/>
          <p:cNvGrpSpPr/>
          <p:nvPr/>
        </p:nvGrpSpPr>
        <p:grpSpPr>
          <a:xfrm>
            <a:off x="137851" y="6271012"/>
            <a:ext cx="7139534" cy="4015988"/>
            <a:chOff x="0" y="0"/>
            <a:chExt cx="1913890" cy="1076563"/>
          </a:xfrm>
        </p:grpSpPr>
        <p:sp>
          <p:nvSpPr>
            <p:cNvPr id="8" name="Freeform 8"/>
            <p:cNvSpPr/>
            <p:nvPr/>
          </p:nvSpPr>
          <p:spPr>
            <a:xfrm>
              <a:off x="0" y="0"/>
              <a:ext cx="1913890" cy="1076563"/>
            </a:xfrm>
            <a:custGeom>
              <a:avLst/>
              <a:gdLst/>
              <a:ahLst/>
              <a:cxnLst/>
              <a:rect l="l" t="t" r="r" b="b"/>
              <a:pathLst>
                <a:path w="1913890" h="1076563">
                  <a:moveTo>
                    <a:pt x="0" y="0"/>
                  </a:moveTo>
                  <a:lnTo>
                    <a:pt x="1913890" y="0"/>
                  </a:lnTo>
                  <a:lnTo>
                    <a:pt x="1913890" y="1076563"/>
                  </a:lnTo>
                  <a:lnTo>
                    <a:pt x="0" y="1076563"/>
                  </a:lnTo>
                  <a:close/>
                </a:path>
              </a:pathLst>
            </a:custGeom>
            <a:solidFill>
              <a:srgbClr val="FFB8AE"/>
            </a:solidFill>
          </p:spPr>
        </p:sp>
      </p:grpSp>
      <p:pic>
        <p:nvPicPr>
          <p:cNvPr id="9" name="Picture 9"/>
          <p:cNvPicPr>
            <a:picLocks noChangeAspect="1"/>
          </p:cNvPicPr>
          <p:nvPr/>
        </p:nvPicPr>
        <p:blipFill>
          <a:blip r:embed="rId4"/>
          <a:srcRect/>
          <a:stretch>
            <a:fillRect/>
          </a:stretch>
        </p:blipFill>
        <p:spPr>
          <a:xfrm>
            <a:off x="7277385" y="777643"/>
            <a:ext cx="10890863" cy="8157357"/>
          </a:xfrm>
          <a:prstGeom prst="rect">
            <a:avLst/>
          </a:prstGeom>
        </p:spPr>
      </p:pic>
      <p:pic>
        <p:nvPicPr>
          <p:cNvPr id="10" name="Picture 10"/>
          <p:cNvPicPr>
            <a:picLocks noChangeAspect="1"/>
          </p:cNvPicPr>
          <p:nvPr/>
        </p:nvPicPr>
        <p:blipFill>
          <a:blip r:embed="rId3"/>
          <a:srcRect/>
          <a:stretch>
            <a:fillRect/>
          </a:stretch>
        </p:blipFill>
        <p:spPr>
          <a:xfrm rot="-6577642">
            <a:off x="7761074" y="8672423"/>
            <a:ext cx="823428" cy="808456"/>
          </a:xfrm>
          <a:prstGeom prst="rect">
            <a:avLst/>
          </a:prstGeom>
        </p:spPr>
      </p:pic>
      <p:grpSp>
        <p:nvGrpSpPr>
          <p:cNvPr id="11" name="Group 11"/>
          <p:cNvGrpSpPr/>
          <p:nvPr/>
        </p:nvGrpSpPr>
        <p:grpSpPr>
          <a:xfrm>
            <a:off x="451048" y="1682700"/>
            <a:ext cx="6826337" cy="3121997"/>
            <a:chOff x="0" y="0"/>
            <a:chExt cx="9101783" cy="4162663"/>
          </a:xfrm>
        </p:grpSpPr>
        <p:sp>
          <p:nvSpPr>
            <p:cNvPr id="12" name="TextBox 12"/>
            <p:cNvSpPr txBox="1"/>
            <p:nvPr/>
          </p:nvSpPr>
          <p:spPr>
            <a:xfrm>
              <a:off x="0" y="2002408"/>
              <a:ext cx="9101783" cy="2160255"/>
            </a:xfrm>
            <a:prstGeom prst="rect">
              <a:avLst/>
            </a:prstGeom>
          </p:spPr>
          <p:txBody>
            <a:bodyPr lIns="0" tIns="0" rIns="0" bIns="0" rtlCol="0" anchor="t">
              <a:spAutoFit/>
            </a:bodyPr>
            <a:lstStyle/>
            <a:p>
              <a:pPr>
                <a:lnSpc>
                  <a:spcPts val="3234"/>
                </a:lnSpc>
                <a:spcBef>
                  <a:spcPct val="0"/>
                </a:spcBef>
              </a:pPr>
              <a:r>
                <a:rPr lang="en-US" sz="2310">
                  <a:solidFill>
                    <a:srgbClr val="003D2F"/>
                  </a:solidFill>
                  <a:latin typeface="DM Sans"/>
                </a:rPr>
                <a:t>Básicamente el sistema renal se encarga de filtrar la sangre eliminando desechos como la úrea y el amoniáco y regulando la cantidad de agua en la sangre.</a:t>
              </a:r>
            </a:p>
          </p:txBody>
        </p:sp>
        <p:sp>
          <p:nvSpPr>
            <p:cNvPr id="13" name="TextBox 13"/>
            <p:cNvSpPr txBox="1"/>
            <p:nvPr/>
          </p:nvSpPr>
          <p:spPr>
            <a:xfrm>
              <a:off x="0" y="0"/>
              <a:ext cx="9101783" cy="1463192"/>
            </a:xfrm>
            <a:prstGeom prst="rect">
              <a:avLst/>
            </a:prstGeom>
          </p:spPr>
          <p:txBody>
            <a:bodyPr lIns="0" tIns="0" rIns="0" bIns="0" rtlCol="0" anchor="t">
              <a:spAutoFit/>
            </a:bodyPr>
            <a:lstStyle/>
            <a:p>
              <a:pPr>
                <a:lnSpc>
                  <a:spcPts val="8639"/>
                </a:lnSpc>
              </a:pPr>
              <a:r>
                <a:rPr lang="en-US" sz="7199" spc="-143">
                  <a:solidFill>
                    <a:srgbClr val="003D2F"/>
                  </a:solidFill>
                  <a:latin typeface="DM Sans Bold"/>
                </a:rPr>
                <a:t>El sistema renal</a:t>
              </a:r>
            </a:p>
          </p:txBody>
        </p:sp>
      </p:grpSp>
      <p:pic>
        <p:nvPicPr>
          <p:cNvPr id="14" name="Picture 14"/>
          <p:cNvPicPr>
            <a:picLocks noChangeAspect="1"/>
          </p:cNvPicPr>
          <p:nvPr/>
        </p:nvPicPr>
        <p:blipFill>
          <a:blip r:embed="rId5"/>
          <a:srcRect/>
          <a:stretch>
            <a:fillRect/>
          </a:stretch>
        </p:blipFill>
        <p:spPr>
          <a:xfrm rot="-928967">
            <a:off x="10442867" y="359295"/>
            <a:ext cx="1234646" cy="148589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AE1D"/>
        </a:solidFill>
        <a:effectLst/>
      </p:bgPr>
    </p:bg>
    <p:spTree>
      <p:nvGrpSpPr>
        <p:cNvPr id="1" name=""/>
        <p:cNvGrpSpPr/>
        <p:nvPr/>
      </p:nvGrpSpPr>
      <p:grpSpPr>
        <a:xfrm>
          <a:off x="0" y="0"/>
          <a:ext cx="0" cy="0"/>
          <a:chOff x="0" y="0"/>
          <a:chExt cx="0" cy="0"/>
        </a:xfrm>
      </p:grpSpPr>
      <p:grpSp>
        <p:nvGrpSpPr>
          <p:cNvPr id="2" name="Group 2"/>
          <p:cNvGrpSpPr/>
          <p:nvPr/>
        </p:nvGrpSpPr>
        <p:grpSpPr>
          <a:xfrm>
            <a:off x="12012291" y="8135599"/>
            <a:ext cx="1882104" cy="1882104"/>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B5D4A"/>
            </a:solidFill>
          </p:spPr>
        </p:sp>
      </p:grpSp>
      <p:pic>
        <p:nvPicPr>
          <p:cNvPr id="4" name="Picture 4"/>
          <p:cNvPicPr>
            <a:picLocks noChangeAspect="1"/>
          </p:cNvPicPr>
          <p:nvPr/>
        </p:nvPicPr>
        <p:blipFill>
          <a:blip r:embed="rId2"/>
          <a:srcRect/>
          <a:stretch>
            <a:fillRect/>
          </a:stretch>
        </p:blipFill>
        <p:spPr>
          <a:xfrm rot="5036368">
            <a:off x="7203706" y="850972"/>
            <a:ext cx="15560440" cy="9421139"/>
          </a:xfrm>
          <a:prstGeom prst="rect">
            <a:avLst/>
          </a:prstGeom>
        </p:spPr>
      </p:pic>
      <p:pic>
        <p:nvPicPr>
          <p:cNvPr id="5" name="Picture 5"/>
          <p:cNvPicPr>
            <a:picLocks noChangeAspect="1"/>
          </p:cNvPicPr>
          <p:nvPr/>
        </p:nvPicPr>
        <p:blipFill>
          <a:blip r:embed="rId3"/>
          <a:srcRect/>
          <a:stretch>
            <a:fillRect/>
          </a:stretch>
        </p:blipFill>
        <p:spPr>
          <a:xfrm rot="-6577642">
            <a:off x="157905" y="805669"/>
            <a:ext cx="770385" cy="756378"/>
          </a:xfrm>
          <a:prstGeom prst="rect">
            <a:avLst/>
          </a:prstGeom>
        </p:spPr>
      </p:pic>
      <p:pic>
        <p:nvPicPr>
          <p:cNvPr id="6" name="Picture 6"/>
          <p:cNvPicPr>
            <a:picLocks noChangeAspect="1"/>
          </p:cNvPicPr>
          <p:nvPr/>
        </p:nvPicPr>
        <p:blipFill>
          <a:blip r:embed="rId3"/>
          <a:srcRect/>
          <a:stretch>
            <a:fillRect/>
          </a:stretch>
        </p:blipFill>
        <p:spPr>
          <a:xfrm rot="-1078644">
            <a:off x="4131949" y="81583"/>
            <a:ext cx="625857" cy="614477"/>
          </a:xfrm>
          <a:prstGeom prst="rect">
            <a:avLst/>
          </a:prstGeom>
        </p:spPr>
      </p:pic>
      <p:pic>
        <p:nvPicPr>
          <p:cNvPr id="7" name="Picture 7"/>
          <p:cNvPicPr>
            <a:picLocks noChangeAspect="1"/>
          </p:cNvPicPr>
          <p:nvPr/>
        </p:nvPicPr>
        <p:blipFill>
          <a:blip r:embed="rId4"/>
          <a:srcRect/>
          <a:stretch>
            <a:fillRect/>
          </a:stretch>
        </p:blipFill>
        <p:spPr>
          <a:xfrm>
            <a:off x="7328406" y="1183858"/>
            <a:ext cx="10959594" cy="7450833"/>
          </a:xfrm>
          <a:prstGeom prst="rect">
            <a:avLst/>
          </a:prstGeom>
        </p:spPr>
      </p:pic>
      <p:grpSp>
        <p:nvGrpSpPr>
          <p:cNvPr id="8" name="Group 8"/>
          <p:cNvGrpSpPr/>
          <p:nvPr/>
        </p:nvGrpSpPr>
        <p:grpSpPr>
          <a:xfrm>
            <a:off x="451048" y="1312709"/>
            <a:ext cx="6877357" cy="4354364"/>
            <a:chOff x="0" y="0"/>
            <a:chExt cx="9169810" cy="5805819"/>
          </a:xfrm>
        </p:grpSpPr>
        <p:sp>
          <p:nvSpPr>
            <p:cNvPr id="9" name="TextBox 9"/>
            <p:cNvSpPr txBox="1"/>
            <p:nvPr/>
          </p:nvSpPr>
          <p:spPr>
            <a:xfrm>
              <a:off x="0" y="2002408"/>
              <a:ext cx="9169810" cy="3803411"/>
            </a:xfrm>
            <a:prstGeom prst="rect">
              <a:avLst/>
            </a:prstGeom>
          </p:spPr>
          <p:txBody>
            <a:bodyPr lIns="0" tIns="0" rIns="0" bIns="0" rtlCol="0" anchor="t">
              <a:spAutoFit/>
            </a:bodyPr>
            <a:lstStyle/>
            <a:p>
              <a:pPr>
                <a:lnSpc>
                  <a:spcPts val="3234"/>
                </a:lnSpc>
              </a:pPr>
              <a:r>
                <a:rPr lang="en-US" sz="2310">
                  <a:solidFill>
                    <a:srgbClr val="003D2F"/>
                  </a:solidFill>
                  <a:latin typeface="DM Sans"/>
                </a:rPr>
                <a:t>El órgano encargado de filtrar los desechos en la sangre es el riñón. A través de estos pasan unos  500 L de sangre al día.</a:t>
              </a:r>
            </a:p>
            <a:p>
              <a:pPr>
                <a:lnSpc>
                  <a:spcPts val="3234"/>
                </a:lnSpc>
                <a:spcBef>
                  <a:spcPct val="0"/>
                </a:spcBef>
              </a:pPr>
              <a:r>
                <a:rPr lang="en-US" sz="2310">
                  <a:solidFill>
                    <a:srgbClr val="003D2F"/>
                  </a:solidFill>
                  <a:latin typeface="DM Sans"/>
                </a:rPr>
                <a:t>La orina producida se mueve desde la corteza renal hacia la pelvis renal uniendose en un solo canal llamado Uréter, el cual lleva la orina hasta la vejiga donde se almacena para ser eliminada.</a:t>
              </a:r>
            </a:p>
          </p:txBody>
        </p:sp>
        <p:sp>
          <p:nvSpPr>
            <p:cNvPr id="10" name="TextBox 10"/>
            <p:cNvSpPr txBox="1"/>
            <p:nvPr/>
          </p:nvSpPr>
          <p:spPr>
            <a:xfrm>
              <a:off x="0" y="0"/>
              <a:ext cx="9169810" cy="1463192"/>
            </a:xfrm>
            <a:prstGeom prst="rect">
              <a:avLst/>
            </a:prstGeom>
          </p:spPr>
          <p:txBody>
            <a:bodyPr lIns="0" tIns="0" rIns="0" bIns="0" rtlCol="0" anchor="t">
              <a:spAutoFit/>
            </a:bodyPr>
            <a:lstStyle/>
            <a:p>
              <a:pPr>
                <a:lnSpc>
                  <a:spcPts val="8639"/>
                </a:lnSpc>
              </a:pPr>
              <a:r>
                <a:rPr lang="en-US" sz="7199" spc="-143">
                  <a:solidFill>
                    <a:srgbClr val="003D2F"/>
                  </a:solidFill>
                  <a:latin typeface="DM Sans Bold"/>
                </a:rPr>
                <a:t>El riñón</a:t>
              </a:r>
            </a:p>
          </p:txBody>
        </p:sp>
      </p:grpSp>
      <p:pic>
        <p:nvPicPr>
          <p:cNvPr id="11" name="Picture 11"/>
          <p:cNvPicPr>
            <a:picLocks noChangeAspect="1"/>
          </p:cNvPicPr>
          <p:nvPr/>
        </p:nvPicPr>
        <p:blipFill>
          <a:blip r:embed="rId5"/>
          <a:srcRect/>
          <a:stretch>
            <a:fillRect/>
          </a:stretch>
        </p:blipFill>
        <p:spPr>
          <a:xfrm rot="-5400000">
            <a:off x="6682846" y="7984437"/>
            <a:ext cx="5590820" cy="5245206"/>
          </a:xfrm>
          <a:prstGeom prst="rect">
            <a:avLst/>
          </a:prstGeom>
        </p:spPr>
      </p:pic>
      <p:pic>
        <p:nvPicPr>
          <p:cNvPr id="12" name="Picture 12"/>
          <p:cNvPicPr>
            <a:picLocks noChangeAspect="1"/>
          </p:cNvPicPr>
          <p:nvPr/>
        </p:nvPicPr>
        <p:blipFill>
          <a:blip r:embed="rId3"/>
          <a:srcRect/>
          <a:stretch>
            <a:fillRect/>
          </a:stretch>
        </p:blipFill>
        <p:spPr>
          <a:xfrm rot="-6577642">
            <a:off x="7724099" y="7731371"/>
            <a:ext cx="823428" cy="808456"/>
          </a:xfrm>
          <a:prstGeom prst="rect">
            <a:avLst/>
          </a:prstGeom>
        </p:spPr>
      </p:pic>
      <p:pic>
        <p:nvPicPr>
          <p:cNvPr id="13" name="Picture 13"/>
          <p:cNvPicPr>
            <a:picLocks noChangeAspect="1"/>
          </p:cNvPicPr>
          <p:nvPr/>
        </p:nvPicPr>
        <p:blipFill>
          <a:blip r:embed="rId6"/>
          <a:srcRect/>
          <a:stretch>
            <a:fillRect/>
          </a:stretch>
        </p:blipFill>
        <p:spPr>
          <a:xfrm>
            <a:off x="10185244" y="3841363"/>
            <a:ext cx="797038" cy="959237"/>
          </a:xfrm>
          <a:prstGeom prst="rect">
            <a:avLst/>
          </a:prstGeom>
        </p:spPr>
      </p:pic>
      <p:grpSp>
        <p:nvGrpSpPr>
          <p:cNvPr id="14" name="Group 14"/>
          <p:cNvGrpSpPr/>
          <p:nvPr/>
        </p:nvGrpSpPr>
        <p:grpSpPr>
          <a:xfrm>
            <a:off x="137851" y="6271012"/>
            <a:ext cx="7139534" cy="4015988"/>
            <a:chOff x="0" y="0"/>
            <a:chExt cx="1913890" cy="1076563"/>
          </a:xfrm>
        </p:grpSpPr>
        <p:sp>
          <p:nvSpPr>
            <p:cNvPr id="15" name="Freeform 15"/>
            <p:cNvSpPr/>
            <p:nvPr/>
          </p:nvSpPr>
          <p:spPr>
            <a:xfrm>
              <a:off x="0" y="0"/>
              <a:ext cx="1913890" cy="1076563"/>
            </a:xfrm>
            <a:custGeom>
              <a:avLst/>
              <a:gdLst/>
              <a:ahLst/>
              <a:cxnLst/>
              <a:rect l="l" t="t" r="r" b="b"/>
              <a:pathLst>
                <a:path w="1913890" h="1076563">
                  <a:moveTo>
                    <a:pt x="0" y="0"/>
                  </a:moveTo>
                  <a:lnTo>
                    <a:pt x="1913890" y="0"/>
                  </a:lnTo>
                  <a:lnTo>
                    <a:pt x="1913890" y="1076563"/>
                  </a:lnTo>
                  <a:lnTo>
                    <a:pt x="0" y="1076563"/>
                  </a:lnTo>
                  <a:close/>
                </a:path>
              </a:pathLst>
            </a:custGeom>
            <a:solidFill>
              <a:srgbClr val="FFB8AE"/>
            </a:solidFill>
          </p:spPr>
        </p:sp>
      </p:grpSp>
      <p:pic>
        <p:nvPicPr>
          <p:cNvPr id="16" name="Picture 16"/>
          <p:cNvPicPr>
            <a:picLocks noChangeAspect="1"/>
          </p:cNvPicPr>
          <p:nvPr/>
        </p:nvPicPr>
        <p:blipFill>
          <a:blip r:embed="rId3"/>
          <a:srcRect/>
          <a:stretch>
            <a:fillRect/>
          </a:stretch>
        </p:blipFill>
        <p:spPr>
          <a:xfrm rot="-6577642">
            <a:off x="16847586" y="9089902"/>
            <a:ext cx="823428" cy="80845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AE1D"/>
        </a:solidFill>
        <a:effectLst/>
      </p:bgPr>
    </p:bg>
    <p:spTree>
      <p:nvGrpSpPr>
        <p:cNvPr id="1" name=""/>
        <p:cNvGrpSpPr/>
        <p:nvPr/>
      </p:nvGrpSpPr>
      <p:grpSpPr>
        <a:xfrm>
          <a:off x="0" y="0"/>
          <a:ext cx="0" cy="0"/>
          <a:chOff x="0" y="0"/>
          <a:chExt cx="0" cy="0"/>
        </a:xfrm>
      </p:grpSpPr>
      <p:grpSp>
        <p:nvGrpSpPr>
          <p:cNvPr id="2" name="Group 2"/>
          <p:cNvGrpSpPr/>
          <p:nvPr/>
        </p:nvGrpSpPr>
        <p:grpSpPr>
          <a:xfrm>
            <a:off x="12012291" y="8135599"/>
            <a:ext cx="1882104" cy="1882104"/>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B5D4A"/>
            </a:solidFill>
          </p:spPr>
        </p:sp>
      </p:grpSp>
      <p:pic>
        <p:nvPicPr>
          <p:cNvPr id="4" name="Picture 4"/>
          <p:cNvPicPr>
            <a:picLocks noChangeAspect="1"/>
          </p:cNvPicPr>
          <p:nvPr/>
        </p:nvPicPr>
        <p:blipFill>
          <a:blip r:embed="rId2"/>
          <a:srcRect/>
          <a:stretch>
            <a:fillRect/>
          </a:stretch>
        </p:blipFill>
        <p:spPr>
          <a:xfrm rot="5036368">
            <a:off x="7203706" y="850972"/>
            <a:ext cx="15560440" cy="9421139"/>
          </a:xfrm>
          <a:prstGeom prst="rect">
            <a:avLst/>
          </a:prstGeom>
        </p:spPr>
      </p:pic>
      <p:pic>
        <p:nvPicPr>
          <p:cNvPr id="5" name="Picture 5"/>
          <p:cNvPicPr>
            <a:picLocks noChangeAspect="1"/>
          </p:cNvPicPr>
          <p:nvPr/>
        </p:nvPicPr>
        <p:blipFill>
          <a:blip r:embed="rId3"/>
          <a:srcRect/>
          <a:stretch>
            <a:fillRect/>
          </a:stretch>
        </p:blipFill>
        <p:spPr>
          <a:xfrm rot="-6577642">
            <a:off x="157905" y="889300"/>
            <a:ext cx="770385" cy="756378"/>
          </a:xfrm>
          <a:prstGeom prst="rect">
            <a:avLst/>
          </a:prstGeom>
        </p:spPr>
      </p:pic>
      <p:pic>
        <p:nvPicPr>
          <p:cNvPr id="6" name="Picture 6"/>
          <p:cNvPicPr>
            <a:picLocks noChangeAspect="1"/>
          </p:cNvPicPr>
          <p:nvPr/>
        </p:nvPicPr>
        <p:blipFill>
          <a:blip r:embed="rId3"/>
          <a:srcRect/>
          <a:stretch>
            <a:fillRect/>
          </a:stretch>
        </p:blipFill>
        <p:spPr>
          <a:xfrm rot="-1078644">
            <a:off x="4131949" y="81583"/>
            <a:ext cx="625857" cy="614477"/>
          </a:xfrm>
          <a:prstGeom prst="rect">
            <a:avLst/>
          </a:prstGeom>
        </p:spPr>
      </p:pic>
      <p:grpSp>
        <p:nvGrpSpPr>
          <p:cNvPr id="7" name="Group 7"/>
          <p:cNvGrpSpPr/>
          <p:nvPr/>
        </p:nvGrpSpPr>
        <p:grpSpPr>
          <a:xfrm>
            <a:off x="137851" y="6271012"/>
            <a:ext cx="7139534" cy="4015988"/>
            <a:chOff x="0" y="0"/>
            <a:chExt cx="1913890" cy="1076563"/>
          </a:xfrm>
        </p:grpSpPr>
        <p:sp>
          <p:nvSpPr>
            <p:cNvPr id="8" name="Freeform 8"/>
            <p:cNvSpPr/>
            <p:nvPr/>
          </p:nvSpPr>
          <p:spPr>
            <a:xfrm>
              <a:off x="0" y="0"/>
              <a:ext cx="1913890" cy="1076563"/>
            </a:xfrm>
            <a:custGeom>
              <a:avLst/>
              <a:gdLst/>
              <a:ahLst/>
              <a:cxnLst/>
              <a:rect l="l" t="t" r="r" b="b"/>
              <a:pathLst>
                <a:path w="1913890" h="1076563">
                  <a:moveTo>
                    <a:pt x="0" y="0"/>
                  </a:moveTo>
                  <a:lnTo>
                    <a:pt x="1913890" y="0"/>
                  </a:lnTo>
                  <a:lnTo>
                    <a:pt x="1913890" y="1076563"/>
                  </a:lnTo>
                  <a:lnTo>
                    <a:pt x="0" y="1076563"/>
                  </a:lnTo>
                  <a:close/>
                </a:path>
              </a:pathLst>
            </a:custGeom>
            <a:solidFill>
              <a:srgbClr val="FFB8AE"/>
            </a:solidFill>
          </p:spPr>
        </p:sp>
      </p:grpSp>
      <p:pic>
        <p:nvPicPr>
          <p:cNvPr id="9" name="Picture 9"/>
          <p:cNvPicPr>
            <a:picLocks noChangeAspect="1"/>
          </p:cNvPicPr>
          <p:nvPr/>
        </p:nvPicPr>
        <p:blipFill>
          <a:blip r:embed="rId4"/>
          <a:srcRect l="1660"/>
          <a:stretch>
            <a:fillRect/>
          </a:stretch>
        </p:blipFill>
        <p:spPr>
          <a:xfrm>
            <a:off x="7537829" y="1028700"/>
            <a:ext cx="10831030" cy="7766602"/>
          </a:xfrm>
          <a:prstGeom prst="rect">
            <a:avLst/>
          </a:prstGeom>
        </p:spPr>
      </p:pic>
      <p:pic>
        <p:nvPicPr>
          <p:cNvPr id="10" name="Picture 10"/>
          <p:cNvPicPr>
            <a:picLocks noChangeAspect="1"/>
          </p:cNvPicPr>
          <p:nvPr/>
        </p:nvPicPr>
        <p:blipFill>
          <a:blip r:embed="rId5"/>
          <a:srcRect/>
          <a:stretch>
            <a:fillRect/>
          </a:stretch>
        </p:blipFill>
        <p:spPr>
          <a:xfrm rot="-5263554">
            <a:off x="16542732" y="6913946"/>
            <a:ext cx="2229636" cy="2683370"/>
          </a:xfrm>
          <a:prstGeom prst="rect">
            <a:avLst/>
          </a:prstGeom>
        </p:spPr>
      </p:pic>
      <p:pic>
        <p:nvPicPr>
          <p:cNvPr id="11" name="Picture 11"/>
          <p:cNvPicPr>
            <a:picLocks noChangeAspect="1"/>
          </p:cNvPicPr>
          <p:nvPr/>
        </p:nvPicPr>
        <p:blipFill>
          <a:blip r:embed="rId3"/>
          <a:srcRect/>
          <a:stretch>
            <a:fillRect/>
          </a:stretch>
        </p:blipFill>
        <p:spPr>
          <a:xfrm rot="-6577642">
            <a:off x="7281812" y="7959222"/>
            <a:ext cx="1826912" cy="1793695"/>
          </a:xfrm>
          <a:prstGeom prst="rect">
            <a:avLst/>
          </a:prstGeom>
        </p:spPr>
      </p:pic>
      <p:grpSp>
        <p:nvGrpSpPr>
          <p:cNvPr id="12" name="Group 12"/>
          <p:cNvGrpSpPr/>
          <p:nvPr/>
        </p:nvGrpSpPr>
        <p:grpSpPr>
          <a:xfrm>
            <a:off x="313888" y="1505859"/>
            <a:ext cx="5772007" cy="4765153"/>
            <a:chOff x="0" y="0"/>
            <a:chExt cx="7696009" cy="6353537"/>
          </a:xfrm>
        </p:grpSpPr>
        <p:sp>
          <p:nvSpPr>
            <p:cNvPr id="13" name="TextBox 13"/>
            <p:cNvSpPr txBox="1"/>
            <p:nvPr/>
          </p:nvSpPr>
          <p:spPr>
            <a:xfrm>
              <a:off x="0" y="2002408"/>
              <a:ext cx="7696009" cy="4351129"/>
            </a:xfrm>
            <a:prstGeom prst="rect">
              <a:avLst/>
            </a:prstGeom>
          </p:spPr>
          <p:txBody>
            <a:bodyPr lIns="0" tIns="0" rIns="0" bIns="0" rtlCol="0" anchor="t">
              <a:spAutoFit/>
            </a:bodyPr>
            <a:lstStyle/>
            <a:p>
              <a:pPr algn="just">
                <a:lnSpc>
                  <a:spcPts val="3234"/>
                </a:lnSpc>
                <a:spcBef>
                  <a:spcPct val="0"/>
                </a:spcBef>
              </a:pPr>
              <a:r>
                <a:rPr lang="en-US" sz="2310">
                  <a:solidFill>
                    <a:srgbClr val="003D2F"/>
                  </a:solidFill>
                  <a:latin typeface="DM Sans"/>
                </a:rPr>
                <a:t>Dentro del riñón encontramos unidades funcionales compuestas por una serie de canales unidos a vasos sanguíneos. La presión arterial empuja el plasma con todos los desechos diluidos al glomérulo, donde comienza su recorrido de recuperación de nutrientes. Parte de estos son eliminados.</a:t>
              </a:r>
            </a:p>
          </p:txBody>
        </p:sp>
        <p:sp>
          <p:nvSpPr>
            <p:cNvPr id="14" name="TextBox 14"/>
            <p:cNvSpPr txBox="1"/>
            <p:nvPr/>
          </p:nvSpPr>
          <p:spPr>
            <a:xfrm>
              <a:off x="0" y="0"/>
              <a:ext cx="7696009" cy="1463192"/>
            </a:xfrm>
            <a:prstGeom prst="rect">
              <a:avLst/>
            </a:prstGeom>
          </p:spPr>
          <p:txBody>
            <a:bodyPr lIns="0" tIns="0" rIns="0" bIns="0" rtlCol="0" anchor="t">
              <a:spAutoFit/>
            </a:bodyPr>
            <a:lstStyle/>
            <a:p>
              <a:pPr>
                <a:lnSpc>
                  <a:spcPts val="8639"/>
                </a:lnSpc>
              </a:pPr>
              <a:r>
                <a:rPr lang="en-US" sz="7199" spc="-143">
                  <a:solidFill>
                    <a:srgbClr val="003D2F"/>
                  </a:solidFill>
                  <a:latin typeface="DM Sans Bold"/>
                </a:rPr>
                <a:t>La nefrona</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AE1D"/>
        </a:solidFill>
        <a:effectLst/>
      </p:bgPr>
    </p:bg>
    <p:spTree>
      <p:nvGrpSpPr>
        <p:cNvPr id="1" name=""/>
        <p:cNvGrpSpPr/>
        <p:nvPr/>
      </p:nvGrpSpPr>
      <p:grpSpPr>
        <a:xfrm>
          <a:off x="0" y="0"/>
          <a:ext cx="0" cy="0"/>
          <a:chOff x="0" y="0"/>
          <a:chExt cx="0" cy="0"/>
        </a:xfrm>
      </p:grpSpPr>
      <p:grpSp>
        <p:nvGrpSpPr>
          <p:cNvPr id="2" name="Group 2"/>
          <p:cNvGrpSpPr/>
          <p:nvPr/>
        </p:nvGrpSpPr>
        <p:grpSpPr>
          <a:xfrm>
            <a:off x="12012291" y="8135599"/>
            <a:ext cx="1882104" cy="1882104"/>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B5D4A"/>
            </a:solidFill>
          </p:spPr>
        </p:sp>
      </p:grpSp>
      <p:pic>
        <p:nvPicPr>
          <p:cNvPr id="4" name="Picture 4"/>
          <p:cNvPicPr>
            <a:picLocks noChangeAspect="1"/>
          </p:cNvPicPr>
          <p:nvPr/>
        </p:nvPicPr>
        <p:blipFill>
          <a:blip r:embed="rId2"/>
          <a:srcRect/>
          <a:stretch>
            <a:fillRect/>
          </a:stretch>
        </p:blipFill>
        <p:spPr>
          <a:xfrm rot="5036368">
            <a:off x="7203706" y="850972"/>
            <a:ext cx="15560440" cy="9421139"/>
          </a:xfrm>
          <a:prstGeom prst="rect">
            <a:avLst/>
          </a:prstGeom>
        </p:spPr>
      </p:pic>
      <p:pic>
        <p:nvPicPr>
          <p:cNvPr id="5" name="Picture 5"/>
          <p:cNvPicPr>
            <a:picLocks noChangeAspect="1"/>
          </p:cNvPicPr>
          <p:nvPr/>
        </p:nvPicPr>
        <p:blipFill>
          <a:blip r:embed="rId3"/>
          <a:srcRect/>
          <a:stretch>
            <a:fillRect/>
          </a:stretch>
        </p:blipFill>
        <p:spPr>
          <a:xfrm rot="-6577642">
            <a:off x="100409" y="1262277"/>
            <a:ext cx="770385" cy="756378"/>
          </a:xfrm>
          <a:prstGeom prst="rect">
            <a:avLst/>
          </a:prstGeom>
        </p:spPr>
      </p:pic>
      <p:pic>
        <p:nvPicPr>
          <p:cNvPr id="6" name="Picture 6"/>
          <p:cNvPicPr>
            <a:picLocks noChangeAspect="1"/>
          </p:cNvPicPr>
          <p:nvPr/>
        </p:nvPicPr>
        <p:blipFill>
          <a:blip r:embed="rId3"/>
          <a:srcRect/>
          <a:stretch>
            <a:fillRect/>
          </a:stretch>
        </p:blipFill>
        <p:spPr>
          <a:xfrm rot="-1078644">
            <a:off x="4131949" y="81583"/>
            <a:ext cx="625857" cy="614477"/>
          </a:xfrm>
          <a:prstGeom prst="rect">
            <a:avLst/>
          </a:prstGeom>
        </p:spPr>
      </p:pic>
      <p:pic>
        <p:nvPicPr>
          <p:cNvPr id="7" name="Picture 7"/>
          <p:cNvPicPr>
            <a:picLocks noChangeAspect="1"/>
          </p:cNvPicPr>
          <p:nvPr/>
        </p:nvPicPr>
        <p:blipFill>
          <a:blip r:embed="rId4"/>
          <a:srcRect/>
          <a:stretch>
            <a:fillRect/>
          </a:stretch>
        </p:blipFill>
        <p:spPr>
          <a:xfrm rot="3156763">
            <a:off x="6782077" y="6448744"/>
            <a:ext cx="2528303" cy="3042815"/>
          </a:xfrm>
          <a:prstGeom prst="rect">
            <a:avLst/>
          </a:prstGeom>
        </p:spPr>
      </p:pic>
      <p:grpSp>
        <p:nvGrpSpPr>
          <p:cNvPr id="8" name="Group 8"/>
          <p:cNvGrpSpPr/>
          <p:nvPr/>
        </p:nvGrpSpPr>
        <p:grpSpPr>
          <a:xfrm>
            <a:off x="137851" y="6271012"/>
            <a:ext cx="7139534" cy="4015988"/>
            <a:chOff x="0" y="0"/>
            <a:chExt cx="1913890" cy="1076563"/>
          </a:xfrm>
        </p:grpSpPr>
        <p:sp>
          <p:nvSpPr>
            <p:cNvPr id="9" name="Freeform 9"/>
            <p:cNvSpPr/>
            <p:nvPr/>
          </p:nvSpPr>
          <p:spPr>
            <a:xfrm>
              <a:off x="0" y="0"/>
              <a:ext cx="1913890" cy="1076563"/>
            </a:xfrm>
            <a:custGeom>
              <a:avLst/>
              <a:gdLst/>
              <a:ahLst/>
              <a:cxnLst/>
              <a:rect l="l" t="t" r="r" b="b"/>
              <a:pathLst>
                <a:path w="1913890" h="1076563">
                  <a:moveTo>
                    <a:pt x="0" y="0"/>
                  </a:moveTo>
                  <a:lnTo>
                    <a:pt x="1913890" y="0"/>
                  </a:lnTo>
                  <a:lnTo>
                    <a:pt x="1913890" y="1076563"/>
                  </a:lnTo>
                  <a:lnTo>
                    <a:pt x="0" y="1076563"/>
                  </a:lnTo>
                  <a:close/>
                </a:path>
              </a:pathLst>
            </a:custGeom>
            <a:solidFill>
              <a:srgbClr val="FFB8AE"/>
            </a:solidFill>
          </p:spPr>
        </p:sp>
      </p:grpSp>
      <p:grpSp>
        <p:nvGrpSpPr>
          <p:cNvPr id="10" name="Group 10"/>
          <p:cNvGrpSpPr/>
          <p:nvPr/>
        </p:nvGrpSpPr>
        <p:grpSpPr>
          <a:xfrm>
            <a:off x="843526" y="1028700"/>
            <a:ext cx="7202703" cy="4765153"/>
            <a:chOff x="0" y="0"/>
            <a:chExt cx="9603603" cy="6353537"/>
          </a:xfrm>
        </p:grpSpPr>
        <p:sp>
          <p:nvSpPr>
            <p:cNvPr id="11" name="TextBox 11"/>
            <p:cNvSpPr txBox="1"/>
            <p:nvPr/>
          </p:nvSpPr>
          <p:spPr>
            <a:xfrm>
              <a:off x="0" y="2002408"/>
              <a:ext cx="9603603" cy="4351129"/>
            </a:xfrm>
            <a:prstGeom prst="rect">
              <a:avLst/>
            </a:prstGeom>
          </p:spPr>
          <p:txBody>
            <a:bodyPr lIns="0" tIns="0" rIns="0" bIns="0" rtlCol="0" anchor="t">
              <a:spAutoFit/>
            </a:bodyPr>
            <a:lstStyle/>
            <a:p>
              <a:pPr>
                <a:lnSpc>
                  <a:spcPts val="3234"/>
                </a:lnSpc>
                <a:spcBef>
                  <a:spcPct val="0"/>
                </a:spcBef>
              </a:pPr>
              <a:r>
                <a:rPr lang="en-US" sz="2310">
                  <a:solidFill>
                    <a:srgbClr val="003D2F"/>
                  </a:solidFill>
                  <a:latin typeface="DM Sans"/>
                </a:rPr>
                <a:t>El proceso de filtración glomerular estará mediado por la acción de hormonas diuréticas producidas en el hipotálamo, el será estimulado por la presión osmótica en la sangre. Existen alimentos con efectos diuréticos y antidiureticos modifican la actividad glomerular. Un consumo excesivo de estos puede generar daños irreparábles en el funcionamiento de los riñones.</a:t>
              </a:r>
            </a:p>
          </p:txBody>
        </p:sp>
        <p:sp>
          <p:nvSpPr>
            <p:cNvPr id="12" name="TextBox 12"/>
            <p:cNvSpPr txBox="1"/>
            <p:nvPr/>
          </p:nvSpPr>
          <p:spPr>
            <a:xfrm>
              <a:off x="0" y="0"/>
              <a:ext cx="9603603" cy="1463192"/>
            </a:xfrm>
            <a:prstGeom prst="rect">
              <a:avLst/>
            </a:prstGeom>
          </p:spPr>
          <p:txBody>
            <a:bodyPr lIns="0" tIns="0" rIns="0" bIns="0" rtlCol="0" anchor="t">
              <a:spAutoFit/>
            </a:bodyPr>
            <a:lstStyle/>
            <a:p>
              <a:pPr>
                <a:lnSpc>
                  <a:spcPts val="8639"/>
                </a:lnSpc>
              </a:pPr>
              <a:r>
                <a:rPr lang="en-US" sz="7199" spc="-143">
                  <a:solidFill>
                    <a:srgbClr val="003D2F"/>
                  </a:solidFill>
                  <a:latin typeface="DM Sans Bold"/>
                </a:rPr>
                <a:t>Regulación </a:t>
              </a:r>
            </a:p>
          </p:txBody>
        </p:sp>
      </p:grpSp>
      <p:pic>
        <p:nvPicPr>
          <p:cNvPr id="13" name="Picture 13"/>
          <p:cNvPicPr>
            <a:picLocks noChangeAspect="1"/>
          </p:cNvPicPr>
          <p:nvPr/>
        </p:nvPicPr>
        <p:blipFill>
          <a:blip r:embed="rId5"/>
          <a:srcRect/>
          <a:stretch>
            <a:fillRect/>
          </a:stretch>
        </p:blipFill>
        <p:spPr>
          <a:xfrm>
            <a:off x="11291637" y="0"/>
            <a:ext cx="5967663" cy="10287000"/>
          </a:xfrm>
          <a:prstGeom prst="rect">
            <a:avLst/>
          </a:prstGeom>
        </p:spPr>
      </p:pic>
      <p:pic>
        <p:nvPicPr>
          <p:cNvPr id="14" name="Picture 14"/>
          <p:cNvPicPr>
            <a:picLocks noChangeAspect="1"/>
          </p:cNvPicPr>
          <p:nvPr/>
        </p:nvPicPr>
        <p:blipFill>
          <a:blip r:embed="rId3"/>
          <a:srcRect/>
          <a:stretch>
            <a:fillRect/>
          </a:stretch>
        </p:blipFill>
        <p:spPr>
          <a:xfrm rot="-6577642">
            <a:off x="9994208" y="8486069"/>
            <a:ext cx="1573063" cy="154446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252</Words>
  <Application>Microsoft Office PowerPoint</Application>
  <PresentationFormat>Personalizado</PresentationFormat>
  <Paragraphs>17</Paragraphs>
  <Slides>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vt:i4>
      </vt:variant>
    </vt:vector>
  </HeadingPairs>
  <TitlesOfParts>
    <vt:vector size="13" baseType="lpstr">
      <vt:lpstr>Arial</vt:lpstr>
      <vt:lpstr>Calibri</vt:lpstr>
      <vt:lpstr>DM Sans</vt:lpstr>
      <vt:lpstr>Adumu Regular Bold</vt:lpstr>
      <vt:lpstr>DM Sans Bold</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CM2 M4 U3 S. Renal</dc:title>
  <dc:creator>yiyonash</dc:creator>
  <cp:lastModifiedBy>yiyonash</cp:lastModifiedBy>
  <cp:revision>2</cp:revision>
  <dcterms:created xsi:type="dcterms:W3CDTF">2006-08-16T00:00:00Z</dcterms:created>
  <dcterms:modified xsi:type="dcterms:W3CDTF">2020-07-28T22:24:30Z</dcterms:modified>
  <dc:identifier>DAECRG4DzyU</dc:identifier>
</cp:coreProperties>
</file>