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Calibri" pitchFamily="34" charset="0"/>
      <p:regular r:id="rId16"/>
      <p:bold r:id="rId17"/>
      <p:italic r:id="rId18"/>
      <p:boldItalic r:id="rId19"/>
    </p:embeddedFont>
    <p:embeddedFont>
      <p:font typeface="DM Sans" charset="0"/>
      <p:regular r:id="rId20"/>
    </p:embeddedFont>
    <p:embeddedFont>
      <p:font typeface="DM Sans Italics" charset="0"/>
      <p:regular r:id="rId21"/>
    </p:embeddedFont>
    <p:embeddedFont>
      <p:font typeface="DM Sans Bold"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39" d="100"/>
          <a:sy n="39" d="100"/>
        </p:scale>
        <p:origin x="-71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9.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C69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5015658">
            <a:off x="8355664" y="1021504"/>
            <a:ext cx="14031222" cy="8495267"/>
          </a:xfrm>
          <a:prstGeom prst="rect">
            <a:avLst/>
          </a:prstGeom>
        </p:spPr>
      </p:pic>
      <p:grpSp>
        <p:nvGrpSpPr>
          <p:cNvPr id="3" name="Group 3"/>
          <p:cNvGrpSpPr/>
          <p:nvPr/>
        </p:nvGrpSpPr>
        <p:grpSpPr>
          <a:xfrm>
            <a:off x="886691" y="2822916"/>
            <a:ext cx="9590590" cy="4641169"/>
            <a:chOff x="0" y="0"/>
            <a:chExt cx="12787454" cy="6188225"/>
          </a:xfrm>
        </p:grpSpPr>
        <p:sp>
          <p:nvSpPr>
            <p:cNvPr id="4" name="TextBox 4"/>
            <p:cNvSpPr txBox="1"/>
            <p:nvPr/>
          </p:nvSpPr>
          <p:spPr>
            <a:xfrm>
              <a:off x="0" y="133350"/>
              <a:ext cx="12787454" cy="5231210"/>
            </a:xfrm>
            <a:prstGeom prst="rect">
              <a:avLst/>
            </a:prstGeom>
          </p:spPr>
          <p:txBody>
            <a:bodyPr lIns="0" tIns="0" rIns="0" bIns="0" rtlCol="0" anchor="t">
              <a:spAutoFit/>
            </a:bodyPr>
            <a:lstStyle/>
            <a:p>
              <a:pPr>
                <a:lnSpc>
                  <a:spcPts val="14400"/>
                </a:lnSpc>
              </a:pPr>
              <a:r>
                <a:rPr lang="en-US" sz="14400" spc="144">
                  <a:solidFill>
                    <a:srgbClr val="FFF9F9"/>
                  </a:solidFill>
                  <a:latin typeface="Adumu Regular Bold"/>
                </a:rPr>
                <a:t>SISTEMA INMUNE</a:t>
              </a:r>
            </a:p>
          </p:txBody>
        </p:sp>
        <p:sp>
          <p:nvSpPr>
            <p:cNvPr id="5" name="TextBox 5"/>
            <p:cNvSpPr txBox="1"/>
            <p:nvPr/>
          </p:nvSpPr>
          <p:spPr>
            <a:xfrm>
              <a:off x="0" y="5551798"/>
              <a:ext cx="12787454" cy="636427"/>
            </a:xfrm>
            <a:prstGeom prst="rect">
              <a:avLst/>
            </a:prstGeom>
          </p:spPr>
          <p:txBody>
            <a:bodyPr lIns="0" tIns="0" rIns="0" bIns="0" rtlCol="0" anchor="t">
              <a:spAutoFit/>
            </a:bodyPr>
            <a:lstStyle/>
            <a:p>
              <a:pPr>
                <a:lnSpc>
                  <a:spcPts val="3348"/>
                </a:lnSpc>
              </a:pPr>
              <a:r>
                <a:rPr lang="en-US" sz="3600">
                  <a:solidFill>
                    <a:srgbClr val="003D2F"/>
                  </a:solidFill>
                  <a:latin typeface="DM Sans"/>
                </a:rPr>
                <a:t>Profesor: Felipe Peña</a:t>
              </a:r>
            </a:p>
          </p:txBody>
        </p:sp>
      </p:grpSp>
      <p:pic>
        <p:nvPicPr>
          <p:cNvPr id="6" name="Picture 6"/>
          <p:cNvPicPr>
            <a:picLocks noChangeAspect="1"/>
          </p:cNvPicPr>
          <p:nvPr/>
        </p:nvPicPr>
        <p:blipFill>
          <a:blip r:embed="rId3"/>
          <a:srcRect/>
          <a:stretch>
            <a:fillRect/>
          </a:stretch>
        </p:blipFill>
        <p:spPr>
          <a:xfrm>
            <a:off x="12353103" y="3648303"/>
            <a:ext cx="4906197" cy="5609997"/>
          </a:xfrm>
          <a:prstGeom prst="rect">
            <a:avLst/>
          </a:prstGeom>
        </p:spPr>
      </p:pic>
      <p:pic>
        <p:nvPicPr>
          <p:cNvPr id="7" name="Picture 7"/>
          <p:cNvPicPr>
            <a:picLocks noChangeAspect="1"/>
          </p:cNvPicPr>
          <p:nvPr/>
        </p:nvPicPr>
        <p:blipFill>
          <a:blip r:embed="rId4"/>
          <a:srcRect/>
          <a:stretch>
            <a:fillRect/>
          </a:stretch>
        </p:blipFill>
        <p:spPr>
          <a:xfrm>
            <a:off x="13232671" y="2074773"/>
            <a:ext cx="3147060" cy="31470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C69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5483364">
            <a:off x="6863324" y="1098479"/>
            <a:ext cx="15560440" cy="9421139"/>
          </a:xfrm>
          <a:prstGeom prst="rect">
            <a:avLst/>
          </a:prstGeom>
        </p:spPr>
      </p:pic>
      <p:grpSp>
        <p:nvGrpSpPr>
          <p:cNvPr id="3" name="Group 3"/>
          <p:cNvGrpSpPr/>
          <p:nvPr/>
        </p:nvGrpSpPr>
        <p:grpSpPr>
          <a:xfrm>
            <a:off x="99466" y="6271012"/>
            <a:ext cx="7139534" cy="4015988"/>
            <a:chOff x="0" y="0"/>
            <a:chExt cx="1913890" cy="1076563"/>
          </a:xfrm>
        </p:grpSpPr>
        <p:sp>
          <p:nvSpPr>
            <p:cNvPr id="4" name="Freeform 4"/>
            <p:cNvSpPr/>
            <p:nvPr/>
          </p:nvSpPr>
          <p:spPr>
            <a:xfrm>
              <a:off x="0" y="0"/>
              <a:ext cx="1913890" cy="1076563"/>
            </a:xfrm>
            <a:custGeom>
              <a:avLst/>
              <a:gdLst/>
              <a:ahLst/>
              <a:cxnLst/>
              <a:rect l="l" t="t" r="r" b="b"/>
              <a:pathLst>
                <a:path w="1913890" h="1076563">
                  <a:moveTo>
                    <a:pt x="0" y="0"/>
                  </a:moveTo>
                  <a:lnTo>
                    <a:pt x="1913890" y="0"/>
                  </a:lnTo>
                  <a:lnTo>
                    <a:pt x="1913890" y="1076563"/>
                  </a:lnTo>
                  <a:lnTo>
                    <a:pt x="0" y="1076563"/>
                  </a:lnTo>
                  <a:close/>
                </a:path>
              </a:pathLst>
            </a:custGeom>
            <a:solidFill>
              <a:srgbClr val="FFB8AE"/>
            </a:solidFill>
          </p:spPr>
        </p:sp>
      </p:grpSp>
      <p:pic>
        <p:nvPicPr>
          <p:cNvPr id="5" name="Picture 5"/>
          <p:cNvPicPr>
            <a:picLocks noChangeAspect="1"/>
          </p:cNvPicPr>
          <p:nvPr/>
        </p:nvPicPr>
        <p:blipFill>
          <a:blip r:embed="rId3"/>
          <a:srcRect/>
          <a:stretch>
            <a:fillRect/>
          </a:stretch>
        </p:blipFill>
        <p:spPr>
          <a:xfrm rot="-1078644">
            <a:off x="7614289" y="9614203"/>
            <a:ext cx="625857" cy="614477"/>
          </a:xfrm>
          <a:prstGeom prst="rect">
            <a:avLst/>
          </a:prstGeom>
        </p:spPr>
      </p:pic>
      <p:pic>
        <p:nvPicPr>
          <p:cNvPr id="6" name="Picture 6"/>
          <p:cNvPicPr>
            <a:picLocks noChangeAspect="1"/>
          </p:cNvPicPr>
          <p:nvPr/>
        </p:nvPicPr>
        <p:blipFill>
          <a:blip r:embed="rId3"/>
          <a:srcRect/>
          <a:stretch>
            <a:fillRect/>
          </a:stretch>
        </p:blipFill>
        <p:spPr>
          <a:xfrm rot="-1078644">
            <a:off x="5421902" y="632350"/>
            <a:ext cx="781460" cy="767251"/>
          </a:xfrm>
          <a:prstGeom prst="rect">
            <a:avLst/>
          </a:prstGeom>
        </p:spPr>
      </p:pic>
      <p:grpSp>
        <p:nvGrpSpPr>
          <p:cNvPr id="7" name="Group 7"/>
          <p:cNvGrpSpPr>
            <a:grpSpLocks noChangeAspect="1"/>
          </p:cNvGrpSpPr>
          <p:nvPr/>
        </p:nvGrpSpPr>
        <p:grpSpPr>
          <a:xfrm>
            <a:off x="7659406" y="654616"/>
            <a:ext cx="6984138" cy="6822485"/>
            <a:chOff x="0" y="0"/>
            <a:chExt cx="4828540" cy="4716780"/>
          </a:xfrm>
        </p:grpSpPr>
        <p:sp>
          <p:nvSpPr>
            <p:cNvPr id="8" name="Freeform 8"/>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4"/>
              <a:stretch>
                <a:fillRect l="-42980" t="26" r="-43069" b="-17"/>
              </a:stretch>
            </a:blipFill>
          </p:spPr>
        </p:sp>
      </p:grpSp>
      <p:pic>
        <p:nvPicPr>
          <p:cNvPr id="9" name="Picture 9"/>
          <p:cNvPicPr>
            <a:picLocks noChangeAspect="1"/>
          </p:cNvPicPr>
          <p:nvPr/>
        </p:nvPicPr>
        <p:blipFill>
          <a:blip r:embed="rId3"/>
          <a:srcRect/>
          <a:stretch>
            <a:fillRect/>
          </a:stretch>
        </p:blipFill>
        <p:spPr>
          <a:xfrm rot="-732745">
            <a:off x="7478025" y="727540"/>
            <a:ext cx="770385" cy="756378"/>
          </a:xfrm>
          <a:prstGeom prst="rect">
            <a:avLst/>
          </a:prstGeom>
        </p:spPr>
      </p:pic>
      <p:grpSp>
        <p:nvGrpSpPr>
          <p:cNvPr id="10" name="Group 10"/>
          <p:cNvGrpSpPr>
            <a:grpSpLocks noChangeAspect="1"/>
          </p:cNvGrpSpPr>
          <p:nvPr/>
        </p:nvGrpSpPr>
        <p:grpSpPr>
          <a:xfrm>
            <a:off x="12044650" y="5809049"/>
            <a:ext cx="6052850" cy="4162114"/>
            <a:chOff x="0" y="0"/>
            <a:chExt cx="6159500" cy="4235450"/>
          </a:xfrm>
        </p:grpSpPr>
        <p:sp>
          <p:nvSpPr>
            <p:cNvPr id="11" name="Freeform 11"/>
            <p:cNvSpPr/>
            <p:nvPr/>
          </p:nvSpPr>
          <p:spPr>
            <a:xfrm>
              <a:off x="0" y="0"/>
              <a:ext cx="6159500" cy="4235450"/>
            </a:xfrm>
            <a:custGeom>
              <a:avLst/>
              <a:gdLst/>
              <a:ahLst/>
              <a:cxnLst/>
              <a:rect l="l" t="t" r="r" b="b"/>
              <a:pathLst>
                <a:path w="6159500" h="4235450">
                  <a:moveTo>
                    <a:pt x="6159500" y="4235450"/>
                  </a:moveTo>
                  <a:lnTo>
                    <a:pt x="0" y="3696970"/>
                  </a:lnTo>
                  <a:lnTo>
                    <a:pt x="0" y="0"/>
                  </a:lnTo>
                  <a:lnTo>
                    <a:pt x="6159500" y="538480"/>
                  </a:lnTo>
                  <a:close/>
                </a:path>
              </a:pathLst>
            </a:custGeom>
            <a:blipFill>
              <a:blip r:embed="rId5"/>
              <a:stretch>
                <a:fillRect l="-11288" r="-11288"/>
              </a:stretch>
            </a:blipFill>
          </p:spPr>
        </p:sp>
      </p:grpSp>
      <p:sp>
        <p:nvSpPr>
          <p:cNvPr id="12" name="TextBox 12"/>
          <p:cNvSpPr txBox="1"/>
          <p:nvPr/>
        </p:nvSpPr>
        <p:spPr>
          <a:xfrm>
            <a:off x="602373" y="1301726"/>
            <a:ext cx="6146094" cy="933498"/>
          </a:xfrm>
          <a:prstGeom prst="rect">
            <a:avLst/>
          </a:prstGeom>
        </p:spPr>
        <p:txBody>
          <a:bodyPr lIns="0" tIns="0" rIns="0" bIns="0" rtlCol="0" anchor="t">
            <a:spAutoFit/>
          </a:bodyPr>
          <a:lstStyle/>
          <a:p>
            <a:pPr>
              <a:lnSpc>
                <a:spcPts val="6559"/>
              </a:lnSpc>
            </a:pPr>
            <a:r>
              <a:rPr lang="en-US" sz="8000" spc="-160">
                <a:solidFill>
                  <a:srgbClr val="FFF9F9"/>
                </a:solidFill>
                <a:latin typeface="DM Sans Bold"/>
              </a:rPr>
              <a:t>La vacuna</a:t>
            </a:r>
          </a:p>
        </p:txBody>
      </p:sp>
      <p:sp>
        <p:nvSpPr>
          <p:cNvPr id="13" name="TextBox 13"/>
          <p:cNvSpPr txBox="1"/>
          <p:nvPr/>
        </p:nvSpPr>
        <p:spPr>
          <a:xfrm>
            <a:off x="602373" y="2174180"/>
            <a:ext cx="6932366" cy="4096832"/>
          </a:xfrm>
          <a:prstGeom prst="rect">
            <a:avLst/>
          </a:prstGeom>
        </p:spPr>
        <p:txBody>
          <a:bodyPr lIns="0" tIns="0" rIns="0" bIns="0" rtlCol="0" anchor="t">
            <a:spAutoFit/>
          </a:bodyPr>
          <a:lstStyle/>
          <a:p>
            <a:pPr>
              <a:lnSpc>
                <a:spcPts val="3234"/>
              </a:lnSpc>
              <a:spcBef>
                <a:spcPct val="0"/>
              </a:spcBef>
            </a:pPr>
            <a:r>
              <a:rPr lang="en-US" sz="2310">
                <a:solidFill>
                  <a:srgbClr val="FFF9F9"/>
                </a:solidFill>
                <a:latin typeface="DM Sans"/>
              </a:rPr>
              <a:t>En 1796 Edward Jenner sigue los casos de unas lecheras que decían no contraer viruela luego de haber padecido la viruela vacuna. Luego de varios análisis llegó a la conclusión que la exposición a una infección leve de viruela vacuna podía servir de protección frente a la viruela. Inicialmente realizaba pequeñans incisiones en la piel donde depositaba extractos del pus de la viruela vacuna. Este mecanismo lo denominaba viruelización, luego se fue modificando a las vacunas actuales.</a:t>
            </a:r>
          </a:p>
        </p:txBody>
      </p:sp>
      <p:pic>
        <p:nvPicPr>
          <p:cNvPr id="14" name="Picture 14"/>
          <p:cNvPicPr>
            <a:picLocks noChangeAspect="1"/>
          </p:cNvPicPr>
          <p:nvPr/>
        </p:nvPicPr>
        <p:blipFill>
          <a:blip r:embed="rId6"/>
          <a:srcRect/>
          <a:stretch>
            <a:fillRect/>
          </a:stretch>
        </p:blipFill>
        <p:spPr>
          <a:xfrm rot="-9373042">
            <a:off x="7371942" y="6778610"/>
            <a:ext cx="1913641" cy="268495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C699"/>
        </a:solidFill>
        <a:effectLst/>
      </p:bgPr>
    </p:bg>
    <p:spTree>
      <p:nvGrpSpPr>
        <p:cNvPr id="1" name=""/>
        <p:cNvGrpSpPr/>
        <p:nvPr/>
      </p:nvGrpSpPr>
      <p:grpSpPr>
        <a:xfrm>
          <a:off x="0" y="0"/>
          <a:ext cx="0" cy="0"/>
          <a:chOff x="0" y="0"/>
          <a:chExt cx="0" cy="0"/>
        </a:xfrm>
      </p:grpSpPr>
      <p:grpSp>
        <p:nvGrpSpPr>
          <p:cNvPr id="2" name="Group 2"/>
          <p:cNvGrpSpPr/>
          <p:nvPr/>
        </p:nvGrpSpPr>
        <p:grpSpPr>
          <a:xfrm>
            <a:off x="99466" y="6271012"/>
            <a:ext cx="7139534" cy="4015988"/>
            <a:chOff x="0" y="0"/>
            <a:chExt cx="1913890" cy="1076563"/>
          </a:xfrm>
        </p:grpSpPr>
        <p:sp>
          <p:nvSpPr>
            <p:cNvPr id="3" name="Freeform 3"/>
            <p:cNvSpPr/>
            <p:nvPr/>
          </p:nvSpPr>
          <p:spPr>
            <a:xfrm>
              <a:off x="0" y="0"/>
              <a:ext cx="1913890" cy="1076563"/>
            </a:xfrm>
            <a:custGeom>
              <a:avLst/>
              <a:gdLst/>
              <a:ahLst/>
              <a:cxnLst/>
              <a:rect l="l" t="t" r="r" b="b"/>
              <a:pathLst>
                <a:path w="1913890" h="1076563">
                  <a:moveTo>
                    <a:pt x="0" y="0"/>
                  </a:moveTo>
                  <a:lnTo>
                    <a:pt x="1913890" y="0"/>
                  </a:lnTo>
                  <a:lnTo>
                    <a:pt x="1913890" y="1076563"/>
                  </a:lnTo>
                  <a:lnTo>
                    <a:pt x="0" y="1076563"/>
                  </a:lnTo>
                  <a:close/>
                </a:path>
              </a:pathLst>
            </a:custGeom>
            <a:solidFill>
              <a:srgbClr val="FFB8AE"/>
            </a:solidFill>
          </p:spPr>
        </p:sp>
      </p:grpSp>
      <p:pic>
        <p:nvPicPr>
          <p:cNvPr id="4" name="Picture 4"/>
          <p:cNvPicPr>
            <a:picLocks noChangeAspect="1"/>
          </p:cNvPicPr>
          <p:nvPr/>
        </p:nvPicPr>
        <p:blipFill>
          <a:blip r:embed="rId2"/>
          <a:srcRect/>
          <a:stretch>
            <a:fillRect/>
          </a:stretch>
        </p:blipFill>
        <p:spPr>
          <a:xfrm rot="-1078644">
            <a:off x="7614289" y="9614203"/>
            <a:ext cx="625857" cy="614477"/>
          </a:xfrm>
          <a:prstGeom prst="rect">
            <a:avLst/>
          </a:prstGeom>
        </p:spPr>
      </p:pic>
      <p:pic>
        <p:nvPicPr>
          <p:cNvPr id="5" name="Picture 5"/>
          <p:cNvPicPr>
            <a:picLocks noChangeAspect="1"/>
          </p:cNvPicPr>
          <p:nvPr/>
        </p:nvPicPr>
        <p:blipFill>
          <a:blip r:embed="rId3"/>
          <a:srcRect b="21392"/>
          <a:stretch>
            <a:fillRect/>
          </a:stretch>
        </p:blipFill>
        <p:spPr>
          <a:xfrm>
            <a:off x="8962789" y="0"/>
            <a:ext cx="9325211" cy="10287000"/>
          </a:xfrm>
          <a:prstGeom prst="rect">
            <a:avLst/>
          </a:prstGeom>
        </p:spPr>
      </p:pic>
      <p:pic>
        <p:nvPicPr>
          <p:cNvPr id="6" name="Picture 6"/>
          <p:cNvPicPr>
            <a:picLocks noChangeAspect="1"/>
          </p:cNvPicPr>
          <p:nvPr/>
        </p:nvPicPr>
        <p:blipFill>
          <a:blip r:embed="rId4"/>
          <a:srcRect/>
          <a:stretch>
            <a:fillRect/>
          </a:stretch>
        </p:blipFill>
        <p:spPr>
          <a:xfrm rot="-1574125">
            <a:off x="17282261" y="8457685"/>
            <a:ext cx="1284032" cy="2041091"/>
          </a:xfrm>
          <a:prstGeom prst="rect">
            <a:avLst/>
          </a:prstGeom>
        </p:spPr>
      </p:pic>
      <p:pic>
        <p:nvPicPr>
          <p:cNvPr id="7" name="Picture 7"/>
          <p:cNvPicPr>
            <a:picLocks noChangeAspect="1"/>
          </p:cNvPicPr>
          <p:nvPr/>
        </p:nvPicPr>
        <p:blipFill>
          <a:blip r:embed="rId5"/>
          <a:srcRect/>
          <a:stretch>
            <a:fillRect/>
          </a:stretch>
        </p:blipFill>
        <p:spPr>
          <a:xfrm>
            <a:off x="0" y="1343471"/>
            <a:ext cx="8962789" cy="4747187"/>
          </a:xfrm>
          <a:prstGeom prst="rect">
            <a:avLst/>
          </a:prstGeom>
        </p:spPr>
      </p:pic>
      <p:pic>
        <p:nvPicPr>
          <p:cNvPr id="8" name="Picture 8"/>
          <p:cNvPicPr>
            <a:picLocks noChangeAspect="1"/>
          </p:cNvPicPr>
          <p:nvPr/>
        </p:nvPicPr>
        <p:blipFill>
          <a:blip r:embed="rId2"/>
          <a:srcRect/>
          <a:stretch>
            <a:fillRect/>
          </a:stretch>
        </p:blipFill>
        <p:spPr>
          <a:xfrm rot="-732745">
            <a:off x="8390978" y="1101624"/>
            <a:ext cx="770385" cy="756378"/>
          </a:xfrm>
          <a:prstGeom prst="rect">
            <a:avLst/>
          </a:prstGeom>
        </p:spPr>
      </p:pic>
      <p:pic>
        <p:nvPicPr>
          <p:cNvPr id="9" name="Picture 9"/>
          <p:cNvPicPr>
            <a:picLocks noChangeAspect="1"/>
          </p:cNvPicPr>
          <p:nvPr/>
        </p:nvPicPr>
        <p:blipFill>
          <a:blip r:embed="rId2"/>
          <a:srcRect/>
          <a:stretch>
            <a:fillRect/>
          </a:stretch>
        </p:blipFill>
        <p:spPr>
          <a:xfrm rot="-1078644">
            <a:off x="7240788" y="5887387"/>
            <a:ext cx="781460" cy="76725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9F9"/>
        </a:solidFill>
        <a:effectLst/>
      </p:bgPr>
    </p:bg>
    <p:spTree>
      <p:nvGrpSpPr>
        <p:cNvPr id="1" name=""/>
        <p:cNvGrpSpPr/>
        <p:nvPr/>
      </p:nvGrpSpPr>
      <p:grpSpPr>
        <a:xfrm>
          <a:off x="0" y="0"/>
          <a:ext cx="0" cy="0"/>
          <a:chOff x="0" y="0"/>
          <a:chExt cx="0" cy="0"/>
        </a:xfrm>
      </p:grpSpPr>
      <p:sp>
        <p:nvSpPr>
          <p:cNvPr id="2" name="TextBox 2"/>
          <p:cNvSpPr txBox="1"/>
          <p:nvPr/>
        </p:nvSpPr>
        <p:spPr>
          <a:xfrm>
            <a:off x="2580153" y="2327695"/>
            <a:ext cx="13127694" cy="2191702"/>
          </a:xfrm>
          <a:prstGeom prst="rect">
            <a:avLst/>
          </a:prstGeom>
        </p:spPr>
        <p:txBody>
          <a:bodyPr lIns="0" tIns="0" rIns="0" bIns="0" rtlCol="0" anchor="t">
            <a:spAutoFit/>
          </a:bodyPr>
          <a:lstStyle/>
          <a:p>
            <a:pPr algn="ctr">
              <a:lnSpc>
                <a:spcPts val="17257"/>
              </a:lnSpc>
            </a:pPr>
            <a:r>
              <a:rPr lang="en-US" sz="14381" spc="-143">
                <a:solidFill>
                  <a:srgbClr val="EB5D4A"/>
                </a:solidFill>
                <a:latin typeface="DM Sans Bold"/>
              </a:rPr>
              <a:t>¿Son seguras?</a:t>
            </a:r>
          </a:p>
        </p:txBody>
      </p:sp>
      <p:pic>
        <p:nvPicPr>
          <p:cNvPr id="3" name="Picture 3"/>
          <p:cNvPicPr>
            <a:picLocks noChangeAspect="1"/>
          </p:cNvPicPr>
          <p:nvPr/>
        </p:nvPicPr>
        <p:blipFill>
          <a:blip r:embed="rId2"/>
          <a:srcRect/>
          <a:stretch>
            <a:fillRect/>
          </a:stretch>
        </p:blipFill>
        <p:spPr>
          <a:xfrm rot="183506">
            <a:off x="-801152" y="8642493"/>
            <a:ext cx="20267146" cy="6411788"/>
          </a:xfrm>
          <a:prstGeom prst="rect">
            <a:avLst/>
          </a:prstGeom>
        </p:spPr>
      </p:pic>
      <p:pic>
        <p:nvPicPr>
          <p:cNvPr id="4" name="Picture 4"/>
          <p:cNvPicPr>
            <a:picLocks noChangeAspect="1"/>
          </p:cNvPicPr>
          <p:nvPr/>
        </p:nvPicPr>
        <p:blipFill>
          <a:blip r:embed="rId3"/>
          <a:srcRect/>
          <a:stretch>
            <a:fillRect/>
          </a:stretch>
        </p:blipFill>
        <p:spPr>
          <a:xfrm>
            <a:off x="7038278" y="5784437"/>
            <a:ext cx="4211444" cy="4050644"/>
          </a:xfrm>
          <a:prstGeom prst="rect">
            <a:avLst/>
          </a:prstGeom>
        </p:spPr>
      </p:pic>
      <p:pic>
        <p:nvPicPr>
          <p:cNvPr id="5" name="Picture 5"/>
          <p:cNvPicPr>
            <a:picLocks noChangeAspect="1"/>
          </p:cNvPicPr>
          <p:nvPr/>
        </p:nvPicPr>
        <p:blipFill>
          <a:blip r:embed="rId4"/>
          <a:srcRect/>
          <a:stretch>
            <a:fillRect/>
          </a:stretch>
        </p:blipFill>
        <p:spPr>
          <a:xfrm rot="-6577642">
            <a:off x="16731259" y="7702159"/>
            <a:ext cx="823428" cy="808456"/>
          </a:xfrm>
          <a:prstGeom prst="rect">
            <a:avLst/>
          </a:prstGeom>
        </p:spPr>
      </p:pic>
      <p:pic>
        <p:nvPicPr>
          <p:cNvPr id="6" name="Picture 6"/>
          <p:cNvPicPr>
            <a:picLocks noChangeAspect="1"/>
          </p:cNvPicPr>
          <p:nvPr/>
        </p:nvPicPr>
        <p:blipFill>
          <a:blip r:embed="rId4"/>
          <a:srcRect/>
          <a:stretch>
            <a:fillRect/>
          </a:stretch>
        </p:blipFill>
        <p:spPr>
          <a:xfrm rot="-6577642">
            <a:off x="13316507" y="912448"/>
            <a:ext cx="770385" cy="756378"/>
          </a:xfrm>
          <a:prstGeom prst="rect">
            <a:avLst/>
          </a:prstGeom>
        </p:spPr>
      </p:pic>
      <p:pic>
        <p:nvPicPr>
          <p:cNvPr id="7" name="Picture 7"/>
          <p:cNvPicPr>
            <a:picLocks noChangeAspect="1"/>
          </p:cNvPicPr>
          <p:nvPr/>
        </p:nvPicPr>
        <p:blipFill>
          <a:blip r:embed="rId4"/>
          <a:srcRect/>
          <a:stretch>
            <a:fillRect/>
          </a:stretch>
        </p:blipFill>
        <p:spPr>
          <a:xfrm rot="-6577642">
            <a:off x="1454094" y="2555511"/>
            <a:ext cx="770385" cy="756378"/>
          </a:xfrm>
          <a:prstGeom prst="rect">
            <a:avLst/>
          </a:prstGeom>
        </p:spPr>
      </p:pic>
      <p:pic>
        <p:nvPicPr>
          <p:cNvPr id="8" name="Picture 8"/>
          <p:cNvPicPr>
            <a:picLocks noChangeAspect="1"/>
          </p:cNvPicPr>
          <p:nvPr/>
        </p:nvPicPr>
        <p:blipFill>
          <a:blip r:embed="rId4"/>
          <a:srcRect/>
          <a:stretch>
            <a:fillRect/>
          </a:stretch>
        </p:blipFill>
        <p:spPr>
          <a:xfrm rot="-1078644">
            <a:off x="4383357" y="6364140"/>
            <a:ext cx="770385" cy="75637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9F9"/>
        </a:solidFill>
        <a:effectLst/>
      </p:bgPr>
    </p:bg>
    <p:spTree>
      <p:nvGrpSpPr>
        <p:cNvPr id="1" name=""/>
        <p:cNvGrpSpPr/>
        <p:nvPr/>
      </p:nvGrpSpPr>
      <p:grpSpPr>
        <a:xfrm>
          <a:off x="0" y="0"/>
          <a:ext cx="0" cy="0"/>
          <a:chOff x="0" y="0"/>
          <a:chExt cx="0" cy="0"/>
        </a:xfrm>
      </p:grpSpPr>
      <p:sp>
        <p:nvSpPr>
          <p:cNvPr id="2" name="TextBox 2"/>
          <p:cNvSpPr txBox="1"/>
          <p:nvPr/>
        </p:nvSpPr>
        <p:spPr>
          <a:xfrm>
            <a:off x="5660519" y="152036"/>
            <a:ext cx="6966962" cy="9468578"/>
          </a:xfrm>
          <a:prstGeom prst="rect">
            <a:avLst/>
          </a:prstGeom>
        </p:spPr>
        <p:txBody>
          <a:bodyPr lIns="0" tIns="0" rIns="0" bIns="0" rtlCol="0" anchor="t">
            <a:spAutoFit/>
          </a:bodyPr>
          <a:lstStyle/>
          <a:p>
            <a:pPr algn="ctr">
              <a:lnSpc>
                <a:spcPts val="70505"/>
              </a:lnSpc>
            </a:pPr>
            <a:r>
              <a:rPr lang="en-US" sz="58754" spc="-587">
                <a:solidFill>
                  <a:srgbClr val="EB5D4A"/>
                </a:solidFill>
                <a:latin typeface="Adumu Regular Bold"/>
              </a:rPr>
              <a:t>SI</a:t>
            </a:r>
          </a:p>
        </p:txBody>
      </p:sp>
      <p:pic>
        <p:nvPicPr>
          <p:cNvPr id="3" name="Picture 3"/>
          <p:cNvPicPr>
            <a:picLocks noChangeAspect="1"/>
          </p:cNvPicPr>
          <p:nvPr/>
        </p:nvPicPr>
        <p:blipFill>
          <a:blip r:embed="rId2"/>
          <a:srcRect/>
          <a:stretch>
            <a:fillRect/>
          </a:stretch>
        </p:blipFill>
        <p:spPr>
          <a:xfrm rot="183506">
            <a:off x="-801152" y="8642493"/>
            <a:ext cx="20267146" cy="6411788"/>
          </a:xfrm>
          <a:prstGeom prst="rect">
            <a:avLst/>
          </a:prstGeom>
        </p:spPr>
      </p:pic>
      <p:pic>
        <p:nvPicPr>
          <p:cNvPr id="4" name="Picture 4"/>
          <p:cNvPicPr>
            <a:picLocks noChangeAspect="1"/>
          </p:cNvPicPr>
          <p:nvPr/>
        </p:nvPicPr>
        <p:blipFill>
          <a:blip r:embed="rId3"/>
          <a:srcRect/>
          <a:stretch>
            <a:fillRect/>
          </a:stretch>
        </p:blipFill>
        <p:spPr>
          <a:xfrm>
            <a:off x="12931529" y="5143500"/>
            <a:ext cx="4211444" cy="4050644"/>
          </a:xfrm>
          <a:prstGeom prst="rect">
            <a:avLst/>
          </a:prstGeom>
        </p:spPr>
      </p:pic>
      <p:pic>
        <p:nvPicPr>
          <p:cNvPr id="5" name="Picture 5"/>
          <p:cNvPicPr>
            <a:picLocks noChangeAspect="1"/>
          </p:cNvPicPr>
          <p:nvPr/>
        </p:nvPicPr>
        <p:blipFill>
          <a:blip r:embed="rId4"/>
          <a:srcRect/>
          <a:stretch>
            <a:fillRect/>
          </a:stretch>
        </p:blipFill>
        <p:spPr>
          <a:xfrm rot="-6577642">
            <a:off x="16731259" y="7702159"/>
            <a:ext cx="823428" cy="808456"/>
          </a:xfrm>
          <a:prstGeom prst="rect">
            <a:avLst/>
          </a:prstGeom>
        </p:spPr>
      </p:pic>
      <p:pic>
        <p:nvPicPr>
          <p:cNvPr id="6" name="Picture 6"/>
          <p:cNvPicPr>
            <a:picLocks noChangeAspect="1"/>
          </p:cNvPicPr>
          <p:nvPr/>
        </p:nvPicPr>
        <p:blipFill>
          <a:blip r:embed="rId4"/>
          <a:srcRect/>
          <a:stretch>
            <a:fillRect/>
          </a:stretch>
        </p:blipFill>
        <p:spPr>
          <a:xfrm rot="-6577642">
            <a:off x="13316507" y="912448"/>
            <a:ext cx="770385" cy="756378"/>
          </a:xfrm>
          <a:prstGeom prst="rect">
            <a:avLst/>
          </a:prstGeom>
        </p:spPr>
      </p:pic>
      <p:pic>
        <p:nvPicPr>
          <p:cNvPr id="7" name="Picture 7"/>
          <p:cNvPicPr>
            <a:picLocks noChangeAspect="1"/>
          </p:cNvPicPr>
          <p:nvPr/>
        </p:nvPicPr>
        <p:blipFill>
          <a:blip r:embed="rId4"/>
          <a:srcRect/>
          <a:stretch>
            <a:fillRect/>
          </a:stretch>
        </p:blipFill>
        <p:spPr>
          <a:xfrm rot="-6577642">
            <a:off x="1454094" y="2555511"/>
            <a:ext cx="770385" cy="756378"/>
          </a:xfrm>
          <a:prstGeom prst="rect">
            <a:avLst/>
          </a:prstGeom>
        </p:spPr>
      </p:pic>
      <p:pic>
        <p:nvPicPr>
          <p:cNvPr id="8" name="Picture 8"/>
          <p:cNvPicPr>
            <a:picLocks noChangeAspect="1"/>
          </p:cNvPicPr>
          <p:nvPr/>
        </p:nvPicPr>
        <p:blipFill>
          <a:blip r:embed="rId4"/>
          <a:srcRect/>
          <a:stretch>
            <a:fillRect/>
          </a:stretch>
        </p:blipFill>
        <p:spPr>
          <a:xfrm rot="-1078644">
            <a:off x="4383357" y="6364140"/>
            <a:ext cx="770385" cy="756378"/>
          </a:xfrm>
          <a:prstGeom prst="rect">
            <a:avLst/>
          </a:prstGeom>
        </p:spPr>
      </p:pic>
      <p:pic>
        <p:nvPicPr>
          <p:cNvPr id="9" name="Picture 9"/>
          <p:cNvPicPr>
            <a:picLocks noChangeAspect="1"/>
          </p:cNvPicPr>
          <p:nvPr/>
        </p:nvPicPr>
        <p:blipFill>
          <a:blip r:embed="rId5"/>
          <a:srcRect/>
          <a:stretch>
            <a:fillRect/>
          </a:stretch>
        </p:blipFill>
        <p:spPr>
          <a:xfrm rot="8100000">
            <a:off x="1714691" y="-1442411"/>
            <a:ext cx="2653250" cy="421759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FAE1D"/>
        </a:solidFill>
        <a:effectLst/>
      </p:bgPr>
    </p:bg>
    <p:spTree>
      <p:nvGrpSpPr>
        <p:cNvPr id="1" name=""/>
        <p:cNvGrpSpPr/>
        <p:nvPr/>
      </p:nvGrpSpPr>
      <p:grpSpPr>
        <a:xfrm>
          <a:off x="0" y="0"/>
          <a:ext cx="0" cy="0"/>
          <a:chOff x="0" y="0"/>
          <a:chExt cx="0" cy="0"/>
        </a:xfrm>
      </p:grpSpPr>
      <p:grpSp>
        <p:nvGrpSpPr>
          <p:cNvPr id="2" name="Group 2"/>
          <p:cNvGrpSpPr/>
          <p:nvPr/>
        </p:nvGrpSpPr>
        <p:grpSpPr>
          <a:xfrm>
            <a:off x="12012291" y="8135599"/>
            <a:ext cx="1882104" cy="1882104"/>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B5D4A"/>
            </a:solidFill>
          </p:spPr>
        </p:sp>
      </p:grpSp>
      <p:pic>
        <p:nvPicPr>
          <p:cNvPr id="4" name="Picture 4"/>
          <p:cNvPicPr>
            <a:picLocks noChangeAspect="1"/>
          </p:cNvPicPr>
          <p:nvPr/>
        </p:nvPicPr>
        <p:blipFill>
          <a:blip r:embed="rId2"/>
          <a:srcRect/>
          <a:stretch>
            <a:fillRect/>
          </a:stretch>
        </p:blipFill>
        <p:spPr>
          <a:xfrm rot="5036368">
            <a:off x="7203706" y="850972"/>
            <a:ext cx="15560440" cy="9421139"/>
          </a:xfrm>
          <a:prstGeom prst="rect">
            <a:avLst/>
          </a:prstGeom>
        </p:spPr>
      </p:pic>
      <p:pic>
        <p:nvPicPr>
          <p:cNvPr id="5" name="Picture 5"/>
          <p:cNvPicPr>
            <a:picLocks noChangeAspect="1"/>
          </p:cNvPicPr>
          <p:nvPr/>
        </p:nvPicPr>
        <p:blipFill>
          <a:blip r:embed="rId3"/>
          <a:srcRect/>
          <a:stretch>
            <a:fillRect/>
          </a:stretch>
        </p:blipFill>
        <p:spPr>
          <a:xfrm rot="-6577642">
            <a:off x="60810" y="1140357"/>
            <a:ext cx="770385" cy="756378"/>
          </a:xfrm>
          <a:prstGeom prst="rect">
            <a:avLst/>
          </a:prstGeom>
        </p:spPr>
      </p:pic>
      <p:pic>
        <p:nvPicPr>
          <p:cNvPr id="6" name="Picture 6"/>
          <p:cNvPicPr>
            <a:picLocks noChangeAspect="1"/>
          </p:cNvPicPr>
          <p:nvPr/>
        </p:nvPicPr>
        <p:blipFill>
          <a:blip r:embed="rId3"/>
          <a:srcRect/>
          <a:stretch>
            <a:fillRect/>
          </a:stretch>
        </p:blipFill>
        <p:spPr>
          <a:xfrm rot="-1078644">
            <a:off x="4131949" y="81583"/>
            <a:ext cx="625857" cy="614477"/>
          </a:xfrm>
          <a:prstGeom prst="rect">
            <a:avLst/>
          </a:prstGeom>
        </p:spPr>
      </p:pic>
      <p:grpSp>
        <p:nvGrpSpPr>
          <p:cNvPr id="7" name="Group 7"/>
          <p:cNvGrpSpPr/>
          <p:nvPr/>
        </p:nvGrpSpPr>
        <p:grpSpPr>
          <a:xfrm>
            <a:off x="137851" y="6271012"/>
            <a:ext cx="7139534" cy="4015988"/>
            <a:chOff x="0" y="0"/>
            <a:chExt cx="1913890" cy="1076563"/>
          </a:xfrm>
        </p:grpSpPr>
        <p:sp>
          <p:nvSpPr>
            <p:cNvPr id="8" name="Freeform 8"/>
            <p:cNvSpPr/>
            <p:nvPr/>
          </p:nvSpPr>
          <p:spPr>
            <a:xfrm>
              <a:off x="0" y="0"/>
              <a:ext cx="1913890" cy="1076563"/>
            </a:xfrm>
            <a:custGeom>
              <a:avLst/>
              <a:gdLst/>
              <a:ahLst/>
              <a:cxnLst/>
              <a:rect l="l" t="t" r="r" b="b"/>
              <a:pathLst>
                <a:path w="1913890" h="1076563">
                  <a:moveTo>
                    <a:pt x="0" y="0"/>
                  </a:moveTo>
                  <a:lnTo>
                    <a:pt x="1913890" y="0"/>
                  </a:lnTo>
                  <a:lnTo>
                    <a:pt x="1913890" y="1076563"/>
                  </a:lnTo>
                  <a:lnTo>
                    <a:pt x="0" y="1076563"/>
                  </a:lnTo>
                  <a:close/>
                </a:path>
              </a:pathLst>
            </a:custGeom>
            <a:solidFill>
              <a:srgbClr val="FFB8AE"/>
            </a:solidFill>
          </p:spPr>
        </p:sp>
      </p:grpSp>
      <p:pic>
        <p:nvPicPr>
          <p:cNvPr id="9" name="Picture 9"/>
          <p:cNvPicPr>
            <a:picLocks noChangeAspect="1"/>
          </p:cNvPicPr>
          <p:nvPr/>
        </p:nvPicPr>
        <p:blipFill>
          <a:blip r:embed="rId3"/>
          <a:srcRect/>
          <a:stretch>
            <a:fillRect/>
          </a:stretch>
        </p:blipFill>
        <p:spPr>
          <a:xfrm rot="-6577642">
            <a:off x="7384708" y="5866784"/>
            <a:ext cx="823428" cy="808456"/>
          </a:xfrm>
          <a:prstGeom prst="rect">
            <a:avLst/>
          </a:prstGeom>
        </p:spPr>
      </p:pic>
      <p:pic>
        <p:nvPicPr>
          <p:cNvPr id="10" name="Picture 10"/>
          <p:cNvPicPr>
            <a:picLocks noChangeAspect="1"/>
          </p:cNvPicPr>
          <p:nvPr/>
        </p:nvPicPr>
        <p:blipFill>
          <a:blip r:embed="rId4"/>
          <a:srcRect/>
          <a:stretch>
            <a:fillRect/>
          </a:stretch>
        </p:blipFill>
        <p:spPr>
          <a:xfrm>
            <a:off x="12842960" y="299585"/>
            <a:ext cx="5330740" cy="5261956"/>
          </a:xfrm>
          <a:prstGeom prst="rect">
            <a:avLst/>
          </a:prstGeom>
        </p:spPr>
      </p:pic>
      <p:pic>
        <p:nvPicPr>
          <p:cNvPr id="11" name="Picture 11"/>
          <p:cNvPicPr>
            <a:picLocks noChangeAspect="1"/>
          </p:cNvPicPr>
          <p:nvPr/>
        </p:nvPicPr>
        <p:blipFill>
          <a:blip r:embed="rId5"/>
          <a:srcRect l="13234"/>
          <a:stretch>
            <a:fillRect/>
          </a:stretch>
        </p:blipFill>
        <p:spPr>
          <a:xfrm>
            <a:off x="8134307" y="5561541"/>
            <a:ext cx="8045261" cy="4636222"/>
          </a:xfrm>
          <a:prstGeom prst="rect">
            <a:avLst/>
          </a:prstGeom>
        </p:spPr>
      </p:pic>
      <p:grpSp>
        <p:nvGrpSpPr>
          <p:cNvPr id="12" name="Group 12"/>
          <p:cNvGrpSpPr/>
          <p:nvPr/>
        </p:nvGrpSpPr>
        <p:grpSpPr>
          <a:xfrm>
            <a:off x="931605" y="1518546"/>
            <a:ext cx="9046743" cy="3943575"/>
            <a:chOff x="0" y="0"/>
            <a:chExt cx="12062323" cy="5258100"/>
          </a:xfrm>
        </p:grpSpPr>
        <p:sp>
          <p:nvSpPr>
            <p:cNvPr id="13" name="TextBox 13"/>
            <p:cNvSpPr txBox="1"/>
            <p:nvPr/>
          </p:nvSpPr>
          <p:spPr>
            <a:xfrm>
              <a:off x="0" y="2002408"/>
              <a:ext cx="12062323" cy="3255692"/>
            </a:xfrm>
            <a:prstGeom prst="rect">
              <a:avLst/>
            </a:prstGeom>
          </p:spPr>
          <p:txBody>
            <a:bodyPr lIns="0" tIns="0" rIns="0" bIns="0" rtlCol="0" anchor="t">
              <a:spAutoFit/>
            </a:bodyPr>
            <a:lstStyle/>
            <a:p>
              <a:pPr>
                <a:lnSpc>
                  <a:spcPts val="3234"/>
                </a:lnSpc>
                <a:spcBef>
                  <a:spcPct val="0"/>
                </a:spcBef>
              </a:pPr>
              <a:r>
                <a:rPr lang="en-US" sz="2310">
                  <a:solidFill>
                    <a:srgbClr val="003D2F"/>
                  </a:solidFill>
                  <a:latin typeface="DM Sans"/>
                </a:rPr>
                <a:t>Los seres vivos deben defenderse constantemente de otros seres vivos por lo que producen diferentes mecanismos de protección, uno de estos, la penicilina, producida por el hongo </a:t>
              </a:r>
              <a:r>
                <a:rPr lang="en-US" sz="2310">
                  <a:solidFill>
                    <a:srgbClr val="003D2F"/>
                  </a:solidFill>
                  <a:latin typeface="DM Sans Italics"/>
                </a:rPr>
                <a:t>Penicillium notatum </a:t>
              </a:r>
              <a:r>
                <a:rPr lang="en-US" sz="2310">
                  <a:solidFill>
                    <a:srgbClr val="003D2F"/>
                  </a:solidFill>
                  <a:latin typeface="DM Sans"/>
                </a:rPr>
                <a:t>es un mecanismo de protección muy efectivo para eliminar varios tipos de bacterias. Esto fue descubierto por una serie de casualidades por el médico Alexander Fleming en 1928.</a:t>
              </a:r>
            </a:p>
          </p:txBody>
        </p:sp>
        <p:sp>
          <p:nvSpPr>
            <p:cNvPr id="14" name="TextBox 14"/>
            <p:cNvSpPr txBox="1"/>
            <p:nvPr/>
          </p:nvSpPr>
          <p:spPr>
            <a:xfrm>
              <a:off x="0" y="0"/>
              <a:ext cx="12062323" cy="1463192"/>
            </a:xfrm>
            <a:prstGeom prst="rect">
              <a:avLst/>
            </a:prstGeom>
          </p:spPr>
          <p:txBody>
            <a:bodyPr lIns="0" tIns="0" rIns="0" bIns="0" rtlCol="0" anchor="t">
              <a:spAutoFit/>
            </a:bodyPr>
            <a:lstStyle/>
            <a:p>
              <a:pPr>
                <a:lnSpc>
                  <a:spcPts val="8639"/>
                </a:lnSpc>
              </a:pPr>
              <a:r>
                <a:rPr lang="en-US" sz="7199" spc="-143">
                  <a:solidFill>
                    <a:srgbClr val="003D2F"/>
                  </a:solidFill>
                  <a:latin typeface="DM Sans Bold"/>
                </a:rPr>
                <a:t>Los antibióticos</a:t>
              </a:r>
            </a:p>
          </p:txBody>
        </p:sp>
      </p:grpSp>
      <p:pic>
        <p:nvPicPr>
          <p:cNvPr id="15" name="Picture 15"/>
          <p:cNvPicPr>
            <a:picLocks noChangeAspect="1"/>
          </p:cNvPicPr>
          <p:nvPr/>
        </p:nvPicPr>
        <p:blipFill>
          <a:blip r:embed="rId6"/>
          <a:srcRect/>
          <a:stretch>
            <a:fillRect/>
          </a:stretch>
        </p:blipFill>
        <p:spPr>
          <a:xfrm>
            <a:off x="10225366" y="299585"/>
            <a:ext cx="1931572" cy="271011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1ADD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5483364">
            <a:off x="6375644" y="1266119"/>
            <a:ext cx="15560440" cy="9421139"/>
          </a:xfrm>
          <a:prstGeom prst="rect">
            <a:avLst/>
          </a:prstGeom>
        </p:spPr>
      </p:pic>
      <p:grpSp>
        <p:nvGrpSpPr>
          <p:cNvPr id="3" name="Group 3"/>
          <p:cNvGrpSpPr/>
          <p:nvPr/>
        </p:nvGrpSpPr>
        <p:grpSpPr>
          <a:xfrm>
            <a:off x="99466" y="6271012"/>
            <a:ext cx="7139534" cy="4015988"/>
            <a:chOff x="0" y="0"/>
            <a:chExt cx="1913890" cy="1076563"/>
          </a:xfrm>
        </p:grpSpPr>
        <p:sp>
          <p:nvSpPr>
            <p:cNvPr id="4" name="Freeform 4"/>
            <p:cNvSpPr/>
            <p:nvPr/>
          </p:nvSpPr>
          <p:spPr>
            <a:xfrm>
              <a:off x="0" y="0"/>
              <a:ext cx="1913890" cy="1076563"/>
            </a:xfrm>
            <a:custGeom>
              <a:avLst/>
              <a:gdLst/>
              <a:ahLst/>
              <a:cxnLst/>
              <a:rect l="l" t="t" r="r" b="b"/>
              <a:pathLst>
                <a:path w="1913890" h="1076563">
                  <a:moveTo>
                    <a:pt x="0" y="0"/>
                  </a:moveTo>
                  <a:lnTo>
                    <a:pt x="1913890" y="0"/>
                  </a:lnTo>
                  <a:lnTo>
                    <a:pt x="1913890" y="1076563"/>
                  </a:lnTo>
                  <a:lnTo>
                    <a:pt x="0" y="1076563"/>
                  </a:lnTo>
                  <a:close/>
                </a:path>
              </a:pathLst>
            </a:custGeom>
            <a:solidFill>
              <a:srgbClr val="FFB8AE"/>
            </a:solidFill>
          </p:spPr>
        </p:sp>
      </p:grpSp>
      <p:sp>
        <p:nvSpPr>
          <p:cNvPr id="5" name="TextBox 5"/>
          <p:cNvSpPr txBox="1"/>
          <p:nvPr/>
        </p:nvSpPr>
        <p:spPr>
          <a:xfrm>
            <a:off x="1028700" y="568062"/>
            <a:ext cx="6146094" cy="2447852"/>
          </a:xfrm>
          <a:prstGeom prst="rect">
            <a:avLst/>
          </a:prstGeom>
        </p:spPr>
        <p:txBody>
          <a:bodyPr lIns="0" tIns="0" rIns="0" bIns="0" rtlCol="0" anchor="t">
            <a:spAutoFit/>
          </a:bodyPr>
          <a:lstStyle/>
          <a:p>
            <a:pPr>
              <a:lnSpc>
                <a:spcPts val="9600"/>
              </a:lnSpc>
            </a:pPr>
            <a:r>
              <a:rPr lang="en-US" sz="8000" spc="-160">
                <a:solidFill>
                  <a:srgbClr val="003D2F"/>
                </a:solidFill>
                <a:latin typeface="DM Sans Bold"/>
              </a:rPr>
              <a:t>Agentes patógenos</a:t>
            </a:r>
          </a:p>
        </p:txBody>
      </p:sp>
      <p:pic>
        <p:nvPicPr>
          <p:cNvPr id="6" name="Picture 6"/>
          <p:cNvPicPr>
            <a:picLocks noChangeAspect="1"/>
          </p:cNvPicPr>
          <p:nvPr/>
        </p:nvPicPr>
        <p:blipFill>
          <a:blip r:embed="rId3"/>
          <a:srcRect/>
          <a:stretch>
            <a:fillRect/>
          </a:stretch>
        </p:blipFill>
        <p:spPr>
          <a:xfrm rot="-1078644">
            <a:off x="7614289" y="9614203"/>
            <a:ext cx="625857" cy="614477"/>
          </a:xfrm>
          <a:prstGeom prst="rect">
            <a:avLst/>
          </a:prstGeom>
        </p:spPr>
      </p:pic>
      <p:pic>
        <p:nvPicPr>
          <p:cNvPr id="7" name="Picture 7"/>
          <p:cNvPicPr>
            <a:picLocks noChangeAspect="1"/>
          </p:cNvPicPr>
          <p:nvPr/>
        </p:nvPicPr>
        <p:blipFill>
          <a:blip r:embed="rId3"/>
          <a:srcRect/>
          <a:stretch>
            <a:fillRect/>
          </a:stretch>
        </p:blipFill>
        <p:spPr>
          <a:xfrm rot="-1078644">
            <a:off x="6107702" y="756482"/>
            <a:ext cx="781460" cy="767251"/>
          </a:xfrm>
          <a:prstGeom prst="rect">
            <a:avLst/>
          </a:prstGeom>
        </p:spPr>
      </p:pic>
      <p:pic>
        <p:nvPicPr>
          <p:cNvPr id="8" name="Picture 8"/>
          <p:cNvPicPr>
            <a:picLocks noChangeAspect="1"/>
          </p:cNvPicPr>
          <p:nvPr/>
        </p:nvPicPr>
        <p:blipFill>
          <a:blip r:embed="rId3"/>
          <a:srcRect/>
          <a:stretch>
            <a:fillRect/>
          </a:stretch>
        </p:blipFill>
        <p:spPr>
          <a:xfrm rot="-732745">
            <a:off x="7730690" y="199398"/>
            <a:ext cx="770385" cy="756378"/>
          </a:xfrm>
          <a:prstGeom prst="rect">
            <a:avLst/>
          </a:prstGeom>
        </p:spPr>
      </p:pic>
      <p:grpSp>
        <p:nvGrpSpPr>
          <p:cNvPr id="9" name="Group 9"/>
          <p:cNvGrpSpPr/>
          <p:nvPr/>
        </p:nvGrpSpPr>
        <p:grpSpPr>
          <a:xfrm>
            <a:off x="9926955" y="1028700"/>
            <a:ext cx="3007572" cy="3359574"/>
            <a:chOff x="0" y="0"/>
            <a:chExt cx="4010096" cy="4479432"/>
          </a:xfrm>
        </p:grpSpPr>
        <p:grpSp>
          <p:nvGrpSpPr>
            <p:cNvPr id="10" name="Group 10"/>
            <p:cNvGrpSpPr>
              <a:grpSpLocks noChangeAspect="1"/>
            </p:cNvGrpSpPr>
            <p:nvPr/>
          </p:nvGrpSpPr>
          <p:grpSpPr>
            <a:xfrm>
              <a:off x="0" y="0"/>
              <a:ext cx="4010096" cy="4010096"/>
              <a:chOff x="0" y="0"/>
              <a:chExt cx="12700000" cy="12700000"/>
            </a:xfrm>
          </p:grpSpPr>
          <p:sp>
            <p:nvSpPr>
              <p:cNvPr id="11" name="Freeform 11"/>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4"/>
                <a:stretch>
                  <a:fillRect l="-8812" t="6750" r="-8405" b="2650"/>
                </a:stretch>
              </a:blipFill>
            </p:spPr>
          </p:sp>
        </p:grpSp>
        <p:sp>
          <p:nvSpPr>
            <p:cNvPr id="12" name="TextBox 12"/>
            <p:cNvSpPr txBox="1"/>
            <p:nvPr/>
          </p:nvSpPr>
          <p:spPr>
            <a:xfrm>
              <a:off x="1119858" y="3962471"/>
              <a:ext cx="1770380" cy="516961"/>
            </a:xfrm>
            <a:prstGeom prst="rect">
              <a:avLst/>
            </a:prstGeom>
          </p:spPr>
          <p:txBody>
            <a:bodyPr lIns="0" tIns="0" rIns="0" bIns="0" rtlCol="0" anchor="t">
              <a:spAutoFit/>
            </a:bodyPr>
            <a:lstStyle/>
            <a:p>
              <a:pPr marL="0" lvl="0" indent="0" algn="just">
                <a:lnSpc>
                  <a:spcPts val="3234"/>
                </a:lnSpc>
                <a:spcBef>
                  <a:spcPct val="0"/>
                </a:spcBef>
              </a:pPr>
              <a:r>
                <a:rPr lang="en-US" sz="2310">
                  <a:solidFill>
                    <a:srgbClr val="003D2F"/>
                  </a:solidFill>
                  <a:latin typeface="DM Sans"/>
                </a:rPr>
                <a:t>Bacterias</a:t>
              </a:r>
            </a:p>
          </p:txBody>
        </p:sp>
      </p:grpSp>
      <p:grpSp>
        <p:nvGrpSpPr>
          <p:cNvPr id="13" name="Group 13"/>
          <p:cNvGrpSpPr/>
          <p:nvPr/>
        </p:nvGrpSpPr>
        <p:grpSpPr>
          <a:xfrm>
            <a:off x="12934527" y="1028700"/>
            <a:ext cx="3007572" cy="3359574"/>
            <a:chOff x="0" y="0"/>
            <a:chExt cx="4010096" cy="4479432"/>
          </a:xfrm>
        </p:grpSpPr>
        <p:grpSp>
          <p:nvGrpSpPr>
            <p:cNvPr id="14" name="Group 14"/>
            <p:cNvGrpSpPr>
              <a:grpSpLocks noChangeAspect="1"/>
            </p:cNvGrpSpPr>
            <p:nvPr/>
          </p:nvGrpSpPr>
          <p:grpSpPr>
            <a:xfrm>
              <a:off x="0" y="0"/>
              <a:ext cx="4010096" cy="4010096"/>
              <a:chOff x="0" y="0"/>
              <a:chExt cx="12700000" cy="12700000"/>
            </a:xfrm>
          </p:grpSpPr>
          <p:sp>
            <p:nvSpPr>
              <p:cNvPr id="15" name="Freeform 15"/>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5"/>
                <a:stretch>
                  <a:fillRect l="-30735" t="6750" r="-30328" b="2650"/>
                </a:stretch>
              </a:blipFill>
            </p:spPr>
          </p:sp>
        </p:grpSp>
        <p:sp>
          <p:nvSpPr>
            <p:cNvPr id="16" name="TextBox 16"/>
            <p:cNvSpPr txBox="1"/>
            <p:nvPr/>
          </p:nvSpPr>
          <p:spPr>
            <a:xfrm>
              <a:off x="1119858" y="3962471"/>
              <a:ext cx="1770380" cy="516961"/>
            </a:xfrm>
            <a:prstGeom prst="rect">
              <a:avLst/>
            </a:prstGeom>
          </p:spPr>
          <p:txBody>
            <a:bodyPr lIns="0" tIns="0" rIns="0" bIns="0" rtlCol="0" anchor="t">
              <a:spAutoFit/>
            </a:bodyPr>
            <a:lstStyle/>
            <a:p>
              <a:pPr marL="0" lvl="0" indent="0" algn="ctr">
                <a:lnSpc>
                  <a:spcPts val="3234"/>
                </a:lnSpc>
                <a:spcBef>
                  <a:spcPct val="0"/>
                </a:spcBef>
              </a:pPr>
              <a:r>
                <a:rPr lang="en-US" sz="2310">
                  <a:solidFill>
                    <a:srgbClr val="003D2F"/>
                  </a:solidFill>
                  <a:latin typeface="DM Sans"/>
                </a:rPr>
                <a:t>Virus</a:t>
              </a:r>
            </a:p>
          </p:txBody>
        </p:sp>
      </p:grpSp>
      <p:grpSp>
        <p:nvGrpSpPr>
          <p:cNvPr id="17" name="Group 17"/>
          <p:cNvGrpSpPr/>
          <p:nvPr/>
        </p:nvGrpSpPr>
        <p:grpSpPr>
          <a:xfrm>
            <a:off x="9926955" y="4591225"/>
            <a:ext cx="3007572" cy="3359574"/>
            <a:chOff x="0" y="0"/>
            <a:chExt cx="4010096" cy="4479432"/>
          </a:xfrm>
        </p:grpSpPr>
        <p:grpSp>
          <p:nvGrpSpPr>
            <p:cNvPr id="18" name="Group 18"/>
            <p:cNvGrpSpPr>
              <a:grpSpLocks noChangeAspect="1"/>
            </p:cNvGrpSpPr>
            <p:nvPr/>
          </p:nvGrpSpPr>
          <p:grpSpPr>
            <a:xfrm>
              <a:off x="0" y="0"/>
              <a:ext cx="4010096" cy="4010096"/>
              <a:chOff x="0" y="0"/>
              <a:chExt cx="12700000" cy="12700000"/>
            </a:xfrm>
          </p:grpSpPr>
          <p:sp>
            <p:nvSpPr>
              <p:cNvPr id="19" name="Freeform 19"/>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6"/>
                <a:stretch>
                  <a:fillRect l="-19012" t="6750" r="-18605" b="2650"/>
                </a:stretch>
              </a:blipFill>
            </p:spPr>
          </p:sp>
        </p:grpSp>
        <p:sp>
          <p:nvSpPr>
            <p:cNvPr id="20" name="TextBox 20"/>
            <p:cNvSpPr txBox="1"/>
            <p:nvPr/>
          </p:nvSpPr>
          <p:spPr>
            <a:xfrm>
              <a:off x="1119858" y="3962471"/>
              <a:ext cx="1770380" cy="516961"/>
            </a:xfrm>
            <a:prstGeom prst="rect">
              <a:avLst/>
            </a:prstGeom>
          </p:spPr>
          <p:txBody>
            <a:bodyPr lIns="0" tIns="0" rIns="0" bIns="0" rtlCol="0" anchor="t">
              <a:spAutoFit/>
            </a:bodyPr>
            <a:lstStyle/>
            <a:p>
              <a:pPr marL="0" lvl="0" indent="0" algn="ctr">
                <a:lnSpc>
                  <a:spcPts val="3234"/>
                </a:lnSpc>
                <a:spcBef>
                  <a:spcPct val="0"/>
                </a:spcBef>
              </a:pPr>
              <a:r>
                <a:rPr lang="en-US" sz="2310">
                  <a:solidFill>
                    <a:srgbClr val="003D2F"/>
                  </a:solidFill>
                  <a:latin typeface="DM Sans"/>
                </a:rPr>
                <a:t>Hongos</a:t>
              </a:r>
            </a:p>
          </p:txBody>
        </p:sp>
      </p:grpSp>
      <p:grpSp>
        <p:nvGrpSpPr>
          <p:cNvPr id="21" name="Group 21"/>
          <p:cNvGrpSpPr>
            <a:grpSpLocks noChangeAspect="1"/>
          </p:cNvGrpSpPr>
          <p:nvPr/>
        </p:nvGrpSpPr>
        <p:grpSpPr>
          <a:xfrm>
            <a:off x="13089255" y="4362926"/>
            <a:ext cx="3007572" cy="3007572"/>
            <a:chOff x="0" y="0"/>
            <a:chExt cx="12700000" cy="12700000"/>
          </a:xfrm>
        </p:grpSpPr>
        <p:sp>
          <p:nvSpPr>
            <p:cNvPr id="22" name="Freeform 22"/>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7"/>
              <a:stretch>
                <a:fillRect l="-18057" t="6750" r="-17650" b="2650"/>
              </a:stretch>
            </a:blipFill>
          </p:spPr>
        </p:sp>
      </p:grpSp>
      <p:sp>
        <p:nvSpPr>
          <p:cNvPr id="23" name="TextBox 23"/>
          <p:cNvSpPr txBox="1"/>
          <p:nvPr/>
        </p:nvSpPr>
        <p:spPr>
          <a:xfrm>
            <a:off x="723458" y="3112224"/>
            <a:ext cx="8420542" cy="2864464"/>
          </a:xfrm>
          <a:prstGeom prst="rect">
            <a:avLst/>
          </a:prstGeom>
        </p:spPr>
        <p:txBody>
          <a:bodyPr lIns="0" tIns="0" rIns="0" bIns="0" rtlCol="0" anchor="t">
            <a:spAutoFit/>
          </a:bodyPr>
          <a:lstStyle/>
          <a:p>
            <a:pPr algn="just">
              <a:lnSpc>
                <a:spcPts val="3234"/>
              </a:lnSpc>
              <a:spcBef>
                <a:spcPct val="0"/>
              </a:spcBef>
            </a:pPr>
            <a:r>
              <a:rPr lang="en-US" sz="2310">
                <a:solidFill>
                  <a:srgbClr val="003D2F"/>
                </a:solidFill>
                <a:latin typeface="DM Sans"/>
              </a:rPr>
              <a:t>Nuestro cuerpo es todo un ecosistema para millones de microorganismos que lo usarán como fuente de recursos para sobrevivir. Ningún microorganismo es dañino o beneficioso, dependerá del rol ecológico que cumpla. Por ejemplo el </a:t>
            </a:r>
            <a:r>
              <a:rPr lang="en-US" sz="2310">
                <a:solidFill>
                  <a:srgbClr val="003D2F"/>
                </a:solidFill>
                <a:latin typeface="DM Sans Italics"/>
              </a:rPr>
              <a:t>Staphyloccocus aureus,</a:t>
            </a:r>
            <a:r>
              <a:rPr lang="en-US" sz="2310">
                <a:solidFill>
                  <a:srgbClr val="003D2F"/>
                </a:solidFill>
                <a:latin typeface="DM Sans"/>
              </a:rPr>
              <a:t> bacteria que evita la proliferación de otras bacterias en la piel, pero puede causar graves infecciones en mucosas o al entrar por una herida.  </a:t>
            </a:r>
          </a:p>
        </p:txBody>
      </p:sp>
      <p:sp>
        <p:nvSpPr>
          <p:cNvPr id="24" name="TextBox 24"/>
          <p:cNvSpPr txBox="1"/>
          <p:nvPr/>
        </p:nvSpPr>
        <p:spPr>
          <a:xfrm>
            <a:off x="13860569" y="7551172"/>
            <a:ext cx="1464945" cy="399627"/>
          </a:xfrm>
          <a:prstGeom prst="rect">
            <a:avLst/>
          </a:prstGeom>
        </p:spPr>
        <p:txBody>
          <a:bodyPr lIns="0" tIns="0" rIns="0" bIns="0" rtlCol="0" anchor="t">
            <a:spAutoFit/>
          </a:bodyPr>
          <a:lstStyle/>
          <a:p>
            <a:pPr marL="0" lvl="0" indent="0" algn="ctr">
              <a:lnSpc>
                <a:spcPts val="3234"/>
              </a:lnSpc>
              <a:spcBef>
                <a:spcPct val="0"/>
              </a:spcBef>
            </a:pPr>
            <a:r>
              <a:rPr lang="en-US" sz="2310">
                <a:solidFill>
                  <a:srgbClr val="003D2F"/>
                </a:solidFill>
                <a:latin typeface="DM Sans"/>
              </a:rPr>
              <a:t>Protozoos</a:t>
            </a:r>
          </a:p>
        </p:txBody>
      </p:sp>
      <p:pic>
        <p:nvPicPr>
          <p:cNvPr id="25" name="Picture 25"/>
          <p:cNvPicPr>
            <a:picLocks noChangeAspect="1"/>
          </p:cNvPicPr>
          <p:nvPr/>
        </p:nvPicPr>
        <p:blipFill>
          <a:blip r:embed="rId8"/>
          <a:srcRect/>
          <a:stretch>
            <a:fillRect/>
          </a:stretch>
        </p:blipFill>
        <p:spPr>
          <a:xfrm rot="-10800000">
            <a:off x="16082958" y="7370498"/>
            <a:ext cx="1818127" cy="255094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AE1D"/>
        </a:solidFill>
        <a:effectLst/>
      </p:bgPr>
    </p:bg>
    <p:spTree>
      <p:nvGrpSpPr>
        <p:cNvPr id="1" name=""/>
        <p:cNvGrpSpPr/>
        <p:nvPr/>
      </p:nvGrpSpPr>
      <p:grpSpPr>
        <a:xfrm>
          <a:off x="0" y="0"/>
          <a:ext cx="0" cy="0"/>
          <a:chOff x="0" y="0"/>
          <a:chExt cx="0" cy="0"/>
        </a:xfrm>
      </p:grpSpPr>
      <p:sp>
        <p:nvSpPr>
          <p:cNvPr id="2" name="TextBox 2"/>
          <p:cNvSpPr txBox="1"/>
          <p:nvPr/>
        </p:nvSpPr>
        <p:spPr>
          <a:xfrm>
            <a:off x="2338124" y="1610465"/>
            <a:ext cx="13950494" cy="3514725"/>
          </a:xfrm>
          <a:prstGeom prst="rect">
            <a:avLst/>
          </a:prstGeom>
        </p:spPr>
        <p:txBody>
          <a:bodyPr lIns="0" tIns="0" rIns="0" bIns="0" rtlCol="0" anchor="t">
            <a:spAutoFit/>
          </a:bodyPr>
          <a:lstStyle/>
          <a:p>
            <a:pPr marL="0" lvl="0" indent="0" algn="ctr">
              <a:lnSpc>
                <a:spcPts val="13200"/>
              </a:lnSpc>
            </a:pPr>
            <a:r>
              <a:rPr lang="en-US" sz="12000" spc="240">
                <a:solidFill>
                  <a:srgbClr val="FFF9F9"/>
                </a:solidFill>
                <a:latin typeface="Adumu Regular Bold"/>
              </a:rPr>
              <a:t>BARRERAS DEFENSIVAS</a:t>
            </a:r>
          </a:p>
        </p:txBody>
      </p:sp>
      <p:pic>
        <p:nvPicPr>
          <p:cNvPr id="3" name="Picture 3"/>
          <p:cNvPicPr>
            <a:picLocks noChangeAspect="1"/>
          </p:cNvPicPr>
          <p:nvPr/>
        </p:nvPicPr>
        <p:blipFill>
          <a:blip r:embed="rId2"/>
          <a:srcRect/>
          <a:stretch>
            <a:fillRect/>
          </a:stretch>
        </p:blipFill>
        <p:spPr>
          <a:xfrm rot="183506">
            <a:off x="-820202" y="8198174"/>
            <a:ext cx="20267146" cy="6411788"/>
          </a:xfrm>
          <a:prstGeom prst="rect">
            <a:avLst/>
          </a:prstGeom>
        </p:spPr>
      </p:pic>
      <p:pic>
        <p:nvPicPr>
          <p:cNvPr id="4" name="Picture 4"/>
          <p:cNvPicPr>
            <a:picLocks noChangeAspect="1"/>
          </p:cNvPicPr>
          <p:nvPr/>
        </p:nvPicPr>
        <p:blipFill>
          <a:blip r:embed="rId3"/>
          <a:srcRect/>
          <a:stretch>
            <a:fillRect/>
          </a:stretch>
        </p:blipFill>
        <p:spPr>
          <a:xfrm rot="-907549">
            <a:off x="12567288" y="4838084"/>
            <a:ext cx="4407955" cy="4143478"/>
          </a:xfrm>
          <a:prstGeom prst="rect">
            <a:avLst/>
          </a:prstGeom>
        </p:spPr>
      </p:pic>
      <p:pic>
        <p:nvPicPr>
          <p:cNvPr id="5" name="Picture 5"/>
          <p:cNvPicPr>
            <a:picLocks noChangeAspect="1"/>
          </p:cNvPicPr>
          <p:nvPr/>
        </p:nvPicPr>
        <p:blipFill>
          <a:blip r:embed="rId4"/>
          <a:srcRect/>
          <a:stretch>
            <a:fillRect/>
          </a:stretch>
        </p:blipFill>
        <p:spPr>
          <a:xfrm rot="-6577642">
            <a:off x="16508734" y="3628542"/>
            <a:ext cx="823428" cy="808456"/>
          </a:xfrm>
          <a:prstGeom prst="rect">
            <a:avLst/>
          </a:prstGeom>
        </p:spPr>
      </p:pic>
      <p:pic>
        <p:nvPicPr>
          <p:cNvPr id="6" name="Picture 6"/>
          <p:cNvPicPr>
            <a:picLocks noChangeAspect="1"/>
          </p:cNvPicPr>
          <p:nvPr/>
        </p:nvPicPr>
        <p:blipFill>
          <a:blip r:embed="rId4"/>
          <a:srcRect/>
          <a:stretch>
            <a:fillRect/>
          </a:stretch>
        </p:blipFill>
        <p:spPr>
          <a:xfrm rot="-6577642">
            <a:off x="4000018" y="111657"/>
            <a:ext cx="770385" cy="756378"/>
          </a:xfrm>
          <a:prstGeom prst="rect">
            <a:avLst/>
          </a:prstGeom>
        </p:spPr>
      </p:pic>
      <p:pic>
        <p:nvPicPr>
          <p:cNvPr id="7" name="Picture 7"/>
          <p:cNvPicPr>
            <a:picLocks noChangeAspect="1"/>
          </p:cNvPicPr>
          <p:nvPr/>
        </p:nvPicPr>
        <p:blipFill>
          <a:blip r:embed="rId4"/>
          <a:srcRect/>
          <a:stretch>
            <a:fillRect/>
          </a:stretch>
        </p:blipFill>
        <p:spPr>
          <a:xfrm rot="-1078644">
            <a:off x="1265675" y="882213"/>
            <a:ext cx="770385" cy="756378"/>
          </a:xfrm>
          <a:prstGeom prst="rect">
            <a:avLst/>
          </a:prstGeom>
        </p:spPr>
      </p:pic>
      <p:pic>
        <p:nvPicPr>
          <p:cNvPr id="8" name="Picture 8"/>
          <p:cNvPicPr>
            <a:picLocks noChangeAspect="1"/>
          </p:cNvPicPr>
          <p:nvPr/>
        </p:nvPicPr>
        <p:blipFill>
          <a:blip r:embed="rId4"/>
          <a:srcRect/>
          <a:stretch>
            <a:fillRect/>
          </a:stretch>
        </p:blipFill>
        <p:spPr>
          <a:xfrm rot="-2700000">
            <a:off x="228485" y="5401496"/>
            <a:ext cx="483605" cy="474813"/>
          </a:xfrm>
          <a:prstGeom prst="rect">
            <a:avLst/>
          </a:prstGeom>
        </p:spPr>
      </p:pic>
      <p:pic>
        <p:nvPicPr>
          <p:cNvPr id="9" name="Picture 9"/>
          <p:cNvPicPr>
            <a:picLocks noChangeAspect="1"/>
          </p:cNvPicPr>
          <p:nvPr/>
        </p:nvPicPr>
        <p:blipFill>
          <a:blip r:embed="rId4"/>
          <a:srcRect/>
          <a:stretch>
            <a:fillRect/>
          </a:stretch>
        </p:blipFill>
        <p:spPr>
          <a:xfrm rot="-2700000">
            <a:off x="17017497" y="7763514"/>
            <a:ext cx="483605" cy="47481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1ADD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5483364">
            <a:off x="6261614" y="580319"/>
            <a:ext cx="15560440" cy="9421139"/>
          </a:xfrm>
          <a:prstGeom prst="rect">
            <a:avLst/>
          </a:prstGeom>
        </p:spPr>
      </p:pic>
      <p:grpSp>
        <p:nvGrpSpPr>
          <p:cNvPr id="3" name="Group 3"/>
          <p:cNvGrpSpPr/>
          <p:nvPr/>
        </p:nvGrpSpPr>
        <p:grpSpPr>
          <a:xfrm>
            <a:off x="99466" y="6271012"/>
            <a:ext cx="7139534" cy="4015988"/>
            <a:chOff x="0" y="0"/>
            <a:chExt cx="1913890" cy="1076563"/>
          </a:xfrm>
        </p:grpSpPr>
        <p:sp>
          <p:nvSpPr>
            <p:cNvPr id="4" name="Freeform 4"/>
            <p:cNvSpPr/>
            <p:nvPr/>
          </p:nvSpPr>
          <p:spPr>
            <a:xfrm>
              <a:off x="0" y="0"/>
              <a:ext cx="1913890" cy="1076563"/>
            </a:xfrm>
            <a:custGeom>
              <a:avLst/>
              <a:gdLst/>
              <a:ahLst/>
              <a:cxnLst/>
              <a:rect l="l" t="t" r="r" b="b"/>
              <a:pathLst>
                <a:path w="1913890" h="1076563">
                  <a:moveTo>
                    <a:pt x="0" y="0"/>
                  </a:moveTo>
                  <a:lnTo>
                    <a:pt x="1913890" y="0"/>
                  </a:lnTo>
                  <a:lnTo>
                    <a:pt x="1913890" y="1076563"/>
                  </a:lnTo>
                  <a:lnTo>
                    <a:pt x="0" y="1076563"/>
                  </a:lnTo>
                  <a:close/>
                </a:path>
              </a:pathLst>
            </a:custGeom>
            <a:solidFill>
              <a:srgbClr val="FFB8AE"/>
            </a:solidFill>
          </p:spPr>
        </p:sp>
      </p:grpSp>
      <p:sp>
        <p:nvSpPr>
          <p:cNvPr id="5" name="TextBox 5"/>
          <p:cNvSpPr txBox="1"/>
          <p:nvPr/>
        </p:nvSpPr>
        <p:spPr>
          <a:xfrm>
            <a:off x="1028700" y="568062"/>
            <a:ext cx="6146094" cy="2447852"/>
          </a:xfrm>
          <a:prstGeom prst="rect">
            <a:avLst/>
          </a:prstGeom>
        </p:spPr>
        <p:txBody>
          <a:bodyPr lIns="0" tIns="0" rIns="0" bIns="0" rtlCol="0" anchor="t">
            <a:spAutoFit/>
          </a:bodyPr>
          <a:lstStyle/>
          <a:p>
            <a:pPr>
              <a:lnSpc>
                <a:spcPts val="9600"/>
              </a:lnSpc>
            </a:pPr>
            <a:r>
              <a:rPr lang="en-US" sz="8000" spc="-160">
                <a:solidFill>
                  <a:srgbClr val="003D2F"/>
                </a:solidFill>
                <a:latin typeface="DM Sans Bold"/>
              </a:rPr>
              <a:t>Barrera primaria</a:t>
            </a:r>
          </a:p>
        </p:txBody>
      </p:sp>
      <p:pic>
        <p:nvPicPr>
          <p:cNvPr id="6" name="Picture 6"/>
          <p:cNvPicPr>
            <a:picLocks noChangeAspect="1"/>
          </p:cNvPicPr>
          <p:nvPr/>
        </p:nvPicPr>
        <p:blipFill>
          <a:blip r:embed="rId3"/>
          <a:srcRect/>
          <a:stretch>
            <a:fillRect/>
          </a:stretch>
        </p:blipFill>
        <p:spPr>
          <a:xfrm rot="-1078644">
            <a:off x="7614289" y="9614203"/>
            <a:ext cx="625857" cy="614477"/>
          </a:xfrm>
          <a:prstGeom prst="rect">
            <a:avLst/>
          </a:prstGeom>
        </p:spPr>
      </p:pic>
      <p:pic>
        <p:nvPicPr>
          <p:cNvPr id="7" name="Picture 7"/>
          <p:cNvPicPr>
            <a:picLocks noChangeAspect="1"/>
          </p:cNvPicPr>
          <p:nvPr/>
        </p:nvPicPr>
        <p:blipFill>
          <a:blip r:embed="rId3"/>
          <a:srcRect/>
          <a:stretch>
            <a:fillRect/>
          </a:stretch>
        </p:blipFill>
        <p:spPr>
          <a:xfrm rot="-1078644">
            <a:off x="15936553" y="679453"/>
            <a:ext cx="781460" cy="767251"/>
          </a:xfrm>
          <a:prstGeom prst="rect">
            <a:avLst/>
          </a:prstGeom>
        </p:spPr>
      </p:pic>
      <p:pic>
        <p:nvPicPr>
          <p:cNvPr id="8" name="Picture 8"/>
          <p:cNvPicPr>
            <a:picLocks noChangeAspect="1"/>
          </p:cNvPicPr>
          <p:nvPr/>
        </p:nvPicPr>
        <p:blipFill>
          <a:blip r:embed="rId3"/>
          <a:srcRect/>
          <a:stretch>
            <a:fillRect/>
          </a:stretch>
        </p:blipFill>
        <p:spPr>
          <a:xfrm rot="-732745">
            <a:off x="17225210" y="8992878"/>
            <a:ext cx="770385" cy="756378"/>
          </a:xfrm>
          <a:prstGeom prst="rect">
            <a:avLst/>
          </a:prstGeom>
        </p:spPr>
      </p:pic>
      <p:pic>
        <p:nvPicPr>
          <p:cNvPr id="9" name="Picture 9"/>
          <p:cNvPicPr>
            <a:picLocks noChangeAspect="1"/>
          </p:cNvPicPr>
          <p:nvPr/>
        </p:nvPicPr>
        <p:blipFill>
          <a:blip r:embed="rId4"/>
          <a:srcRect/>
          <a:stretch>
            <a:fillRect/>
          </a:stretch>
        </p:blipFill>
        <p:spPr>
          <a:xfrm>
            <a:off x="7534740" y="1561320"/>
            <a:ext cx="10753260" cy="7164360"/>
          </a:xfrm>
          <a:prstGeom prst="rect">
            <a:avLst/>
          </a:prstGeom>
        </p:spPr>
      </p:pic>
      <p:sp>
        <p:nvSpPr>
          <p:cNvPr id="10" name="TextBox 10"/>
          <p:cNvSpPr txBox="1"/>
          <p:nvPr/>
        </p:nvSpPr>
        <p:spPr>
          <a:xfrm>
            <a:off x="1028700" y="3313974"/>
            <a:ext cx="6210300" cy="2453675"/>
          </a:xfrm>
          <a:prstGeom prst="rect">
            <a:avLst/>
          </a:prstGeom>
        </p:spPr>
        <p:txBody>
          <a:bodyPr lIns="0" tIns="0" rIns="0" bIns="0" rtlCol="0" anchor="t">
            <a:spAutoFit/>
          </a:bodyPr>
          <a:lstStyle/>
          <a:p>
            <a:pPr algn="just">
              <a:lnSpc>
                <a:spcPts val="3234"/>
              </a:lnSpc>
              <a:spcBef>
                <a:spcPct val="0"/>
              </a:spcBef>
            </a:pPr>
            <a:r>
              <a:rPr lang="en-US" sz="2310">
                <a:solidFill>
                  <a:srgbClr val="003D2F"/>
                </a:solidFill>
                <a:latin typeface="DM Sans"/>
              </a:rPr>
              <a:t>Los órganos dispuestos al exterior del cuerpo poseen diferentes características que les permite evitar la proliferación de algunos agentes patógenos. El cuidado excesivo de las barreras primarias puede ser más peligroso que no tomar cuidados. </a:t>
            </a:r>
          </a:p>
        </p:txBody>
      </p:sp>
      <p:pic>
        <p:nvPicPr>
          <p:cNvPr id="11" name="Picture 11"/>
          <p:cNvPicPr>
            <a:picLocks noChangeAspect="1"/>
          </p:cNvPicPr>
          <p:nvPr/>
        </p:nvPicPr>
        <p:blipFill>
          <a:blip r:embed="rId5"/>
          <a:srcRect/>
          <a:stretch>
            <a:fillRect/>
          </a:stretch>
        </p:blipFill>
        <p:spPr>
          <a:xfrm>
            <a:off x="9144000" y="-1314889"/>
            <a:ext cx="2049952" cy="287620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1ADD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5483364">
            <a:off x="6261614" y="580319"/>
            <a:ext cx="15560440" cy="9421139"/>
          </a:xfrm>
          <a:prstGeom prst="rect">
            <a:avLst/>
          </a:prstGeom>
        </p:spPr>
      </p:pic>
      <p:grpSp>
        <p:nvGrpSpPr>
          <p:cNvPr id="3" name="Group 3"/>
          <p:cNvGrpSpPr/>
          <p:nvPr/>
        </p:nvGrpSpPr>
        <p:grpSpPr>
          <a:xfrm>
            <a:off x="99466" y="6271012"/>
            <a:ext cx="7139534" cy="4015988"/>
            <a:chOff x="0" y="0"/>
            <a:chExt cx="1913890" cy="1076563"/>
          </a:xfrm>
        </p:grpSpPr>
        <p:sp>
          <p:nvSpPr>
            <p:cNvPr id="4" name="Freeform 4"/>
            <p:cNvSpPr/>
            <p:nvPr/>
          </p:nvSpPr>
          <p:spPr>
            <a:xfrm>
              <a:off x="0" y="0"/>
              <a:ext cx="1913890" cy="1076563"/>
            </a:xfrm>
            <a:custGeom>
              <a:avLst/>
              <a:gdLst/>
              <a:ahLst/>
              <a:cxnLst/>
              <a:rect l="l" t="t" r="r" b="b"/>
              <a:pathLst>
                <a:path w="1913890" h="1076563">
                  <a:moveTo>
                    <a:pt x="0" y="0"/>
                  </a:moveTo>
                  <a:lnTo>
                    <a:pt x="1913890" y="0"/>
                  </a:lnTo>
                  <a:lnTo>
                    <a:pt x="1913890" y="1076563"/>
                  </a:lnTo>
                  <a:lnTo>
                    <a:pt x="0" y="1076563"/>
                  </a:lnTo>
                  <a:close/>
                </a:path>
              </a:pathLst>
            </a:custGeom>
            <a:solidFill>
              <a:srgbClr val="FFB8AE"/>
            </a:solidFill>
          </p:spPr>
        </p:sp>
      </p:grpSp>
      <p:pic>
        <p:nvPicPr>
          <p:cNvPr id="5" name="Picture 5"/>
          <p:cNvPicPr>
            <a:picLocks noChangeAspect="1"/>
          </p:cNvPicPr>
          <p:nvPr/>
        </p:nvPicPr>
        <p:blipFill>
          <a:blip r:embed="rId3"/>
          <a:srcRect/>
          <a:stretch>
            <a:fillRect/>
          </a:stretch>
        </p:blipFill>
        <p:spPr>
          <a:xfrm rot="-1078644">
            <a:off x="7614289" y="9339883"/>
            <a:ext cx="625857" cy="614477"/>
          </a:xfrm>
          <a:prstGeom prst="rect">
            <a:avLst/>
          </a:prstGeom>
        </p:spPr>
      </p:pic>
      <p:pic>
        <p:nvPicPr>
          <p:cNvPr id="6" name="Picture 6"/>
          <p:cNvPicPr>
            <a:picLocks noChangeAspect="1"/>
          </p:cNvPicPr>
          <p:nvPr/>
        </p:nvPicPr>
        <p:blipFill>
          <a:blip r:embed="rId3"/>
          <a:srcRect/>
          <a:stretch>
            <a:fillRect/>
          </a:stretch>
        </p:blipFill>
        <p:spPr>
          <a:xfrm rot="-1078644">
            <a:off x="6653953" y="389893"/>
            <a:ext cx="781460" cy="767251"/>
          </a:xfrm>
          <a:prstGeom prst="rect">
            <a:avLst/>
          </a:prstGeom>
        </p:spPr>
      </p:pic>
      <p:pic>
        <p:nvPicPr>
          <p:cNvPr id="7" name="Picture 7"/>
          <p:cNvPicPr>
            <a:picLocks noChangeAspect="1"/>
          </p:cNvPicPr>
          <p:nvPr/>
        </p:nvPicPr>
        <p:blipFill>
          <a:blip r:embed="rId3"/>
          <a:srcRect/>
          <a:stretch>
            <a:fillRect/>
          </a:stretch>
        </p:blipFill>
        <p:spPr>
          <a:xfrm rot="-732745">
            <a:off x="71284" y="5441710"/>
            <a:ext cx="770385" cy="756378"/>
          </a:xfrm>
          <a:prstGeom prst="rect">
            <a:avLst/>
          </a:prstGeom>
        </p:spPr>
      </p:pic>
      <p:pic>
        <p:nvPicPr>
          <p:cNvPr id="8" name="Picture 8"/>
          <p:cNvPicPr>
            <a:picLocks noChangeAspect="1"/>
          </p:cNvPicPr>
          <p:nvPr/>
        </p:nvPicPr>
        <p:blipFill>
          <a:blip r:embed="rId4"/>
          <a:srcRect/>
          <a:stretch>
            <a:fillRect/>
          </a:stretch>
        </p:blipFill>
        <p:spPr>
          <a:xfrm rot="-9744650">
            <a:off x="-762000" y="-409404"/>
            <a:ext cx="2049952" cy="2876209"/>
          </a:xfrm>
          <a:prstGeom prst="rect">
            <a:avLst/>
          </a:prstGeom>
        </p:spPr>
      </p:pic>
      <p:pic>
        <p:nvPicPr>
          <p:cNvPr id="9" name="Picture 9"/>
          <p:cNvPicPr>
            <a:picLocks noChangeAspect="1"/>
          </p:cNvPicPr>
          <p:nvPr/>
        </p:nvPicPr>
        <p:blipFill>
          <a:blip r:embed="rId5"/>
          <a:srcRect t="4570"/>
          <a:stretch>
            <a:fillRect/>
          </a:stretch>
        </p:blipFill>
        <p:spPr>
          <a:xfrm>
            <a:off x="7239000" y="1259011"/>
            <a:ext cx="10753260" cy="7688701"/>
          </a:xfrm>
          <a:prstGeom prst="rect">
            <a:avLst/>
          </a:prstGeom>
        </p:spPr>
      </p:pic>
      <p:sp>
        <p:nvSpPr>
          <p:cNvPr id="10" name="TextBox 10"/>
          <p:cNvSpPr txBox="1"/>
          <p:nvPr/>
        </p:nvSpPr>
        <p:spPr>
          <a:xfrm>
            <a:off x="912953" y="763994"/>
            <a:ext cx="6146094" cy="2447852"/>
          </a:xfrm>
          <a:prstGeom prst="rect">
            <a:avLst/>
          </a:prstGeom>
        </p:spPr>
        <p:txBody>
          <a:bodyPr lIns="0" tIns="0" rIns="0" bIns="0" rtlCol="0" anchor="t">
            <a:spAutoFit/>
          </a:bodyPr>
          <a:lstStyle/>
          <a:p>
            <a:pPr>
              <a:lnSpc>
                <a:spcPts val="9600"/>
              </a:lnSpc>
            </a:pPr>
            <a:r>
              <a:rPr lang="en-US" sz="8000" spc="-160">
                <a:solidFill>
                  <a:srgbClr val="003D2F"/>
                </a:solidFill>
                <a:latin typeface="DM Sans Bold"/>
              </a:rPr>
              <a:t>Barrera secundaria</a:t>
            </a:r>
          </a:p>
        </p:txBody>
      </p:sp>
      <p:sp>
        <p:nvSpPr>
          <p:cNvPr id="11" name="TextBox 11"/>
          <p:cNvSpPr txBox="1"/>
          <p:nvPr/>
        </p:nvSpPr>
        <p:spPr>
          <a:xfrm>
            <a:off x="834383" y="3164221"/>
            <a:ext cx="6210300" cy="2864465"/>
          </a:xfrm>
          <a:prstGeom prst="rect">
            <a:avLst/>
          </a:prstGeom>
        </p:spPr>
        <p:txBody>
          <a:bodyPr lIns="0" tIns="0" rIns="0" bIns="0" rtlCol="0" anchor="t">
            <a:spAutoFit/>
          </a:bodyPr>
          <a:lstStyle/>
          <a:p>
            <a:pPr algn="just">
              <a:lnSpc>
                <a:spcPts val="3234"/>
              </a:lnSpc>
            </a:pPr>
            <a:r>
              <a:rPr lang="en-US" sz="2310">
                <a:solidFill>
                  <a:srgbClr val="003D2F"/>
                </a:solidFill>
                <a:latin typeface="DM Sans"/>
              </a:rPr>
              <a:t>Si bacterias logran atravesar la barrera primaria, las células del sistema inmune en nuestra sangre, reaccionarán para aislar a las bacterias en un solo lugar y así eliminarlas antes que logren infectar los tejidos.</a:t>
            </a:r>
          </a:p>
          <a:p>
            <a:pPr algn="just">
              <a:lnSpc>
                <a:spcPts val="3234"/>
              </a:lnSpc>
              <a:spcBef>
                <a:spcPct val="0"/>
              </a:spcBef>
            </a:pPr>
            <a:r>
              <a:rPr lang="en-US" sz="2310">
                <a:solidFill>
                  <a:srgbClr val="003D2F"/>
                </a:solidFill>
                <a:latin typeface="DM Sans"/>
              </a:rPr>
              <a:t>Una fiebre, un enrojecimento y la hinchazón son formas de observar la inlfamación.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1ADD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5483364">
            <a:off x="6261614" y="580319"/>
            <a:ext cx="15560440" cy="9421139"/>
          </a:xfrm>
          <a:prstGeom prst="rect">
            <a:avLst/>
          </a:prstGeom>
        </p:spPr>
      </p:pic>
      <p:grpSp>
        <p:nvGrpSpPr>
          <p:cNvPr id="3" name="Group 3"/>
          <p:cNvGrpSpPr/>
          <p:nvPr/>
        </p:nvGrpSpPr>
        <p:grpSpPr>
          <a:xfrm>
            <a:off x="99466" y="6271012"/>
            <a:ext cx="7139534" cy="4015988"/>
            <a:chOff x="0" y="0"/>
            <a:chExt cx="1913890" cy="1076563"/>
          </a:xfrm>
        </p:grpSpPr>
        <p:sp>
          <p:nvSpPr>
            <p:cNvPr id="4" name="Freeform 4"/>
            <p:cNvSpPr/>
            <p:nvPr/>
          </p:nvSpPr>
          <p:spPr>
            <a:xfrm>
              <a:off x="0" y="0"/>
              <a:ext cx="1913890" cy="1076563"/>
            </a:xfrm>
            <a:custGeom>
              <a:avLst/>
              <a:gdLst/>
              <a:ahLst/>
              <a:cxnLst/>
              <a:rect l="l" t="t" r="r" b="b"/>
              <a:pathLst>
                <a:path w="1913890" h="1076563">
                  <a:moveTo>
                    <a:pt x="0" y="0"/>
                  </a:moveTo>
                  <a:lnTo>
                    <a:pt x="1913890" y="0"/>
                  </a:lnTo>
                  <a:lnTo>
                    <a:pt x="1913890" y="1076563"/>
                  </a:lnTo>
                  <a:lnTo>
                    <a:pt x="0" y="1076563"/>
                  </a:lnTo>
                  <a:close/>
                </a:path>
              </a:pathLst>
            </a:custGeom>
            <a:solidFill>
              <a:srgbClr val="FFB8AE"/>
            </a:solidFill>
          </p:spPr>
        </p:sp>
      </p:grpSp>
      <p:pic>
        <p:nvPicPr>
          <p:cNvPr id="5" name="Picture 5"/>
          <p:cNvPicPr>
            <a:picLocks noChangeAspect="1"/>
          </p:cNvPicPr>
          <p:nvPr/>
        </p:nvPicPr>
        <p:blipFill>
          <a:blip r:embed="rId3"/>
          <a:srcRect/>
          <a:stretch>
            <a:fillRect/>
          </a:stretch>
        </p:blipFill>
        <p:spPr>
          <a:xfrm rot="-1078644">
            <a:off x="7614289" y="9339883"/>
            <a:ext cx="625857" cy="614477"/>
          </a:xfrm>
          <a:prstGeom prst="rect">
            <a:avLst/>
          </a:prstGeom>
        </p:spPr>
      </p:pic>
      <p:pic>
        <p:nvPicPr>
          <p:cNvPr id="6" name="Picture 6"/>
          <p:cNvPicPr>
            <a:picLocks noChangeAspect="1"/>
          </p:cNvPicPr>
          <p:nvPr/>
        </p:nvPicPr>
        <p:blipFill>
          <a:blip r:embed="rId3"/>
          <a:srcRect/>
          <a:stretch>
            <a:fillRect/>
          </a:stretch>
        </p:blipFill>
        <p:spPr>
          <a:xfrm rot="-1078644">
            <a:off x="6653953" y="389893"/>
            <a:ext cx="781460" cy="767251"/>
          </a:xfrm>
          <a:prstGeom prst="rect">
            <a:avLst/>
          </a:prstGeom>
        </p:spPr>
      </p:pic>
      <p:pic>
        <p:nvPicPr>
          <p:cNvPr id="7" name="Picture 7"/>
          <p:cNvPicPr>
            <a:picLocks noChangeAspect="1"/>
          </p:cNvPicPr>
          <p:nvPr/>
        </p:nvPicPr>
        <p:blipFill>
          <a:blip r:embed="rId3"/>
          <a:srcRect/>
          <a:stretch>
            <a:fillRect/>
          </a:stretch>
        </p:blipFill>
        <p:spPr>
          <a:xfrm rot="-732745">
            <a:off x="71284" y="5441710"/>
            <a:ext cx="770385" cy="756378"/>
          </a:xfrm>
          <a:prstGeom prst="rect">
            <a:avLst/>
          </a:prstGeom>
        </p:spPr>
      </p:pic>
      <p:pic>
        <p:nvPicPr>
          <p:cNvPr id="8" name="Picture 8"/>
          <p:cNvPicPr>
            <a:picLocks noChangeAspect="1"/>
          </p:cNvPicPr>
          <p:nvPr/>
        </p:nvPicPr>
        <p:blipFill>
          <a:blip r:embed="rId4"/>
          <a:srcRect/>
          <a:stretch>
            <a:fillRect/>
          </a:stretch>
        </p:blipFill>
        <p:spPr>
          <a:xfrm rot="-9744650">
            <a:off x="-762000" y="-409404"/>
            <a:ext cx="2049952" cy="2876209"/>
          </a:xfrm>
          <a:prstGeom prst="rect">
            <a:avLst/>
          </a:prstGeom>
        </p:spPr>
      </p:pic>
      <p:pic>
        <p:nvPicPr>
          <p:cNvPr id="9" name="Picture 9"/>
          <p:cNvPicPr>
            <a:picLocks noChangeAspect="1"/>
          </p:cNvPicPr>
          <p:nvPr/>
        </p:nvPicPr>
        <p:blipFill>
          <a:blip r:embed="rId5"/>
          <a:srcRect/>
          <a:stretch>
            <a:fillRect/>
          </a:stretch>
        </p:blipFill>
        <p:spPr>
          <a:xfrm>
            <a:off x="7191251" y="1259011"/>
            <a:ext cx="11096749" cy="7317237"/>
          </a:xfrm>
          <a:prstGeom prst="rect">
            <a:avLst/>
          </a:prstGeom>
        </p:spPr>
      </p:pic>
      <p:sp>
        <p:nvSpPr>
          <p:cNvPr id="10" name="TextBox 10"/>
          <p:cNvSpPr txBox="1"/>
          <p:nvPr/>
        </p:nvSpPr>
        <p:spPr>
          <a:xfrm>
            <a:off x="834383" y="1030694"/>
            <a:ext cx="6146094" cy="1825500"/>
          </a:xfrm>
          <a:prstGeom prst="rect">
            <a:avLst/>
          </a:prstGeom>
        </p:spPr>
        <p:txBody>
          <a:bodyPr lIns="0" tIns="0" rIns="0" bIns="0" rtlCol="0" anchor="t">
            <a:spAutoFit/>
          </a:bodyPr>
          <a:lstStyle/>
          <a:p>
            <a:pPr>
              <a:lnSpc>
                <a:spcPts val="6800"/>
              </a:lnSpc>
            </a:pPr>
            <a:r>
              <a:rPr lang="en-US" sz="8000" spc="-160">
                <a:solidFill>
                  <a:srgbClr val="003D2F"/>
                </a:solidFill>
                <a:latin typeface="DM Sans Bold"/>
              </a:rPr>
              <a:t>Barrera terciaria</a:t>
            </a:r>
          </a:p>
        </p:txBody>
      </p:sp>
      <p:sp>
        <p:nvSpPr>
          <p:cNvPr id="11" name="TextBox 11"/>
          <p:cNvSpPr txBox="1"/>
          <p:nvPr/>
        </p:nvSpPr>
        <p:spPr>
          <a:xfrm>
            <a:off x="802280" y="2808569"/>
            <a:ext cx="6210300" cy="3275253"/>
          </a:xfrm>
          <a:prstGeom prst="rect">
            <a:avLst/>
          </a:prstGeom>
        </p:spPr>
        <p:txBody>
          <a:bodyPr lIns="0" tIns="0" rIns="0" bIns="0" rtlCol="0" anchor="t">
            <a:spAutoFit/>
          </a:bodyPr>
          <a:lstStyle/>
          <a:p>
            <a:pPr algn="just">
              <a:lnSpc>
                <a:spcPts val="3234"/>
              </a:lnSpc>
            </a:pPr>
            <a:r>
              <a:rPr lang="en-US" sz="2310">
                <a:solidFill>
                  <a:srgbClr val="003D2F"/>
                </a:solidFill>
                <a:latin typeface="DM Sans"/>
              </a:rPr>
              <a:t>Respuestas inmunológicas específicas a cada agente patógeno. </a:t>
            </a:r>
          </a:p>
          <a:p>
            <a:pPr algn="just">
              <a:lnSpc>
                <a:spcPts val="3234"/>
              </a:lnSpc>
              <a:spcBef>
                <a:spcPct val="0"/>
              </a:spcBef>
            </a:pPr>
            <a:r>
              <a:rPr lang="en-US" sz="2310">
                <a:solidFill>
                  <a:srgbClr val="003D2F"/>
                </a:solidFill>
                <a:latin typeface="DM Sans"/>
              </a:rPr>
              <a:t>Los agentes patógenos que logran a travesar la barrera secundaria, la acción de los macrófagos y neutrófilos serán identificados por los linfocitos B y T, los cuales los "recordarán" para eliminarlos en un evento futuro.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1ADD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5483364">
            <a:off x="6261614" y="580319"/>
            <a:ext cx="15560440" cy="9421139"/>
          </a:xfrm>
          <a:prstGeom prst="rect">
            <a:avLst/>
          </a:prstGeom>
        </p:spPr>
      </p:pic>
      <p:pic>
        <p:nvPicPr>
          <p:cNvPr id="3" name="Picture 3"/>
          <p:cNvPicPr>
            <a:picLocks noChangeAspect="1"/>
          </p:cNvPicPr>
          <p:nvPr/>
        </p:nvPicPr>
        <p:blipFill>
          <a:blip r:embed="rId3"/>
          <a:srcRect/>
          <a:stretch>
            <a:fillRect/>
          </a:stretch>
        </p:blipFill>
        <p:spPr>
          <a:xfrm rot="-1078644">
            <a:off x="6653953" y="389893"/>
            <a:ext cx="781460" cy="767251"/>
          </a:xfrm>
          <a:prstGeom prst="rect">
            <a:avLst/>
          </a:prstGeom>
        </p:spPr>
      </p:pic>
      <p:pic>
        <p:nvPicPr>
          <p:cNvPr id="4" name="Picture 4"/>
          <p:cNvPicPr>
            <a:picLocks noChangeAspect="1"/>
          </p:cNvPicPr>
          <p:nvPr/>
        </p:nvPicPr>
        <p:blipFill>
          <a:blip r:embed="rId3"/>
          <a:srcRect/>
          <a:stretch>
            <a:fillRect/>
          </a:stretch>
        </p:blipFill>
        <p:spPr>
          <a:xfrm rot="-732745">
            <a:off x="299884" y="360951"/>
            <a:ext cx="770385" cy="756378"/>
          </a:xfrm>
          <a:prstGeom prst="rect">
            <a:avLst/>
          </a:prstGeom>
        </p:spPr>
      </p:pic>
      <p:pic>
        <p:nvPicPr>
          <p:cNvPr id="5" name="Picture 5"/>
          <p:cNvPicPr>
            <a:picLocks noChangeAspect="1"/>
          </p:cNvPicPr>
          <p:nvPr/>
        </p:nvPicPr>
        <p:blipFill>
          <a:blip r:embed="rId4"/>
          <a:srcRect t="10806" b="1432"/>
          <a:stretch>
            <a:fillRect/>
          </a:stretch>
        </p:blipFill>
        <p:spPr>
          <a:xfrm>
            <a:off x="5929674" y="0"/>
            <a:ext cx="12531844" cy="9501838"/>
          </a:xfrm>
          <a:prstGeom prst="rect">
            <a:avLst/>
          </a:prstGeom>
        </p:spPr>
      </p:pic>
      <p:pic>
        <p:nvPicPr>
          <p:cNvPr id="6" name="Picture 6"/>
          <p:cNvPicPr>
            <a:picLocks noChangeAspect="1"/>
          </p:cNvPicPr>
          <p:nvPr/>
        </p:nvPicPr>
        <p:blipFill>
          <a:blip r:embed="rId5"/>
          <a:srcRect/>
          <a:stretch>
            <a:fillRect/>
          </a:stretch>
        </p:blipFill>
        <p:spPr>
          <a:xfrm rot="-10610393">
            <a:off x="1910522" y="-485657"/>
            <a:ext cx="5536040" cy="3351821"/>
          </a:xfrm>
          <a:prstGeom prst="rect">
            <a:avLst/>
          </a:prstGeom>
        </p:spPr>
      </p:pic>
      <p:pic>
        <p:nvPicPr>
          <p:cNvPr id="7" name="Picture 7"/>
          <p:cNvPicPr>
            <a:picLocks noChangeAspect="1"/>
          </p:cNvPicPr>
          <p:nvPr/>
        </p:nvPicPr>
        <p:blipFill>
          <a:blip r:embed="rId5"/>
          <a:srcRect/>
          <a:stretch>
            <a:fillRect/>
          </a:stretch>
        </p:blipFill>
        <p:spPr>
          <a:xfrm rot="5309705">
            <a:off x="1910522" y="3075008"/>
            <a:ext cx="5536040" cy="3351821"/>
          </a:xfrm>
          <a:prstGeom prst="rect">
            <a:avLst/>
          </a:prstGeom>
        </p:spPr>
      </p:pic>
      <p:sp>
        <p:nvSpPr>
          <p:cNvPr id="8" name="TextBox 8"/>
          <p:cNvSpPr txBox="1"/>
          <p:nvPr/>
        </p:nvSpPr>
        <p:spPr>
          <a:xfrm>
            <a:off x="408532" y="1437903"/>
            <a:ext cx="7000026" cy="863202"/>
          </a:xfrm>
          <a:prstGeom prst="rect">
            <a:avLst/>
          </a:prstGeom>
        </p:spPr>
        <p:txBody>
          <a:bodyPr lIns="0" tIns="0" rIns="0" bIns="0" rtlCol="0" anchor="t">
            <a:spAutoFit/>
          </a:bodyPr>
          <a:lstStyle/>
          <a:p>
            <a:pPr>
              <a:lnSpc>
                <a:spcPts val="6195"/>
              </a:lnSpc>
            </a:pPr>
            <a:r>
              <a:rPr lang="en-US" sz="7289" spc="-145">
                <a:solidFill>
                  <a:srgbClr val="003D2F"/>
                </a:solidFill>
                <a:latin typeface="DM Sans Bold"/>
              </a:rPr>
              <a:t>Linfocitos B y T</a:t>
            </a:r>
          </a:p>
        </p:txBody>
      </p:sp>
      <p:sp>
        <p:nvSpPr>
          <p:cNvPr id="9" name="TextBox 9"/>
          <p:cNvSpPr txBox="1"/>
          <p:nvPr/>
        </p:nvSpPr>
        <p:spPr>
          <a:xfrm>
            <a:off x="376429" y="2762849"/>
            <a:ext cx="5553244" cy="3275253"/>
          </a:xfrm>
          <a:prstGeom prst="rect">
            <a:avLst/>
          </a:prstGeom>
        </p:spPr>
        <p:txBody>
          <a:bodyPr lIns="0" tIns="0" rIns="0" bIns="0" rtlCol="0" anchor="t">
            <a:spAutoFit/>
          </a:bodyPr>
          <a:lstStyle/>
          <a:p>
            <a:pPr algn="just">
              <a:lnSpc>
                <a:spcPts val="3234"/>
              </a:lnSpc>
              <a:spcBef>
                <a:spcPct val="0"/>
              </a:spcBef>
            </a:pPr>
            <a:r>
              <a:rPr lang="en-US" sz="2310">
                <a:solidFill>
                  <a:srgbClr val="003D2F"/>
                </a:solidFill>
                <a:latin typeface="DM Sans"/>
              </a:rPr>
              <a:t>Los linfocitos Tc reconocen y destruyen células con antígenos extraños. También células infectadas por virus, células cancerígenas y tejidos extraños (transplantes). Las Ta activan a las células B quienes se diferencian en células de plasma que producirá anticuerpos. ¡Hasta 10 millones por hora!</a:t>
            </a:r>
          </a:p>
        </p:txBody>
      </p:sp>
      <p:pic>
        <p:nvPicPr>
          <p:cNvPr id="10" name="Picture 10"/>
          <p:cNvPicPr>
            <a:picLocks noChangeAspect="1"/>
          </p:cNvPicPr>
          <p:nvPr/>
        </p:nvPicPr>
        <p:blipFill>
          <a:blip r:embed="rId5"/>
          <a:srcRect/>
          <a:stretch>
            <a:fillRect/>
          </a:stretch>
        </p:blipFill>
        <p:spPr>
          <a:xfrm rot="-228534">
            <a:off x="3786606" y="6503947"/>
            <a:ext cx="5536040" cy="3351821"/>
          </a:xfrm>
          <a:prstGeom prst="rect">
            <a:avLst/>
          </a:prstGeom>
        </p:spPr>
      </p:pic>
      <p:pic>
        <p:nvPicPr>
          <p:cNvPr id="11" name="Picture 11"/>
          <p:cNvPicPr>
            <a:picLocks noChangeAspect="1"/>
          </p:cNvPicPr>
          <p:nvPr/>
        </p:nvPicPr>
        <p:blipFill>
          <a:blip r:embed="rId6"/>
          <a:srcRect/>
          <a:stretch>
            <a:fillRect/>
          </a:stretch>
        </p:blipFill>
        <p:spPr>
          <a:xfrm rot="-9744650">
            <a:off x="8298377" y="7293309"/>
            <a:ext cx="1967775" cy="2760909"/>
          </a:xfrm>
          <a:prstGeom prst="rect">
            <a:avLst/>
          </a:prstGeom>
        </p:spPr>
      </p:pic>
      <p:pic>
        <p:nvPicPr>
          <p:cNvPr id="12" name="Picture 12"/>
          <p:cNvPicPr>
            <a:picLocks noChangeAspect="1"/>
          </p:cNvPicPr>
          <p:nvPr/>
        </p:nvPicPr>
        <p:blipFill>
          <a:blip r:embed="rId3"/>
          <a:srcRect/>
          <a:stretch>
            <a:fillRect/>
          </a:stretch>
        </p:blipFill>
        <p:spPr>
          <a:xfrm rot="-1078644">
            <a:off x="7614289" y="9339883"/>
            <a:ext cx="625857" cy="614477"/>
          </a:xfrm>
          <a:prstGeom prst="rect">
            <a:avLst/>
          </a:prstGeom>
        </p:spPr>
      </p:pic>
      <p:grpSp>
        <p:nvGrpSpPr>
          <p:cNvPr id="13" name="Group 13"/>
          <p:cNvGrpSpPr/>
          <p:nvPr/>
        </p:nvGrpSpPr>
        <p:grpSpPr>
          <a:xfrm>
            <a:off x="99466" y="6271012"/>
            <a:ext cx="7139534" cy="4015988"/>
            <a:chOff x="0" y="0"/>
            <a:chExt cx="1913890" cy="1076563"/>
          </a:xfrm>
        </p:grpSpPr>
        <p:sp>
          <p:nvSpPr>
            <p:cNvPr id="14" name="Freeform 14"/>
            <p:cNvSpPr/>
            <p:nvPr/>
          </p:nvSpPr>
          <p:spPr>
            <a:xfrm>
              <a:off x="0" y="0"/>
              <a:ext cx="1913890" cy="1076563"/>
            </a:xfrm>
            <a:custGeom>
              <a:avLst/>
              <a:gdLst/>
              <a:ahLst/>
              <a:cxnLst/>
              <a:rect l="l" t="t" r="r" b="b"/>
              <a:pathLst>
                <a:path w="1913890" h="1076563">
                  <a:moveTo>
                    <a:pt x="0" y="0"/>
                  </a:moveTo>
                  <a:lnTo>
                    <a:pt x="1913890" y="0"/>
                  </a:lnTo>
                  <a:lnTo>
                    <a:pt x="1913890" y="1076563"/>
                  </a:lnTo>
                  <a:lnTo>
                    <a:pt x="0" y="1076563"/>
                  </a:lnTo>
                  <a:close/>
                </a:path>
              </a:pathLst>
            </a:custGeom>
            <a:solidFill>
              <a:srgbClr val="FFB8AE"/>
            </a:solidFill>
          </p:spPr>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1ADD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5483364">
            <a:off x="4652354" y="698306"/>
            <a:ext cx="15560440" cy="9421139"/>
          </a:xfrm>
          <a:prstGeom prst="rect">
            <a:avLst/>
          </a:prstGeom>
        </p:spPr>
      </p:pic>
      <p:pic>
        <p:nvPicPr>
          <p:cNvPr id="3" name="Picture 3"/>
          <p:cNvPicPr>
            <a:picLocks noChangeAspect="1"/>
          </p:cNvPicPr>
          <p:nvPr/>
        </p:nvPicPr>
        <p:blipFill>
          <a:blip r:embed="rId3"/>
          <a:srcRect/>
          <a:stretch>
            <a:fillRect/>
          </a:stretch>
        </p:blipFill>
        <p:spPr>
          <a:xfrm rot="-1078644">
            <a:off x="6653953" y="389893"/>
            <a:ext cx="781460" cy="767251"/>
          </a:xfrm>
          <a:prstGeom prst="rect">
            <a:avLst/>
          </a:prstGeom>
        </p:spPr>
      </p:pic>
      <p:pic>
        <p:nvPicPr>
          <p:cNvPr id="4" name="Picture 4"/>
          <p:cNvPicPr>
            <a:picLocks noChangeAspect="1"/>
          </p:cNvPicPr>
          <p:nvPr/>
        </p:nvPicPr>
        <p:blipFill>
          <a:blip r:embed="rId3"/>
          <a:srcRect/>
          <a:stretch>
            <a:fillRect/>
          </a:stretch>
        </p:blipFill>
        <p:spPr>
          <a:xfrm rot="-732745">
            <a:off x="299884" y="360951"/>
            <a:ext cx="770385" cy="756378"/>
          </a:xfrm>
          <a:prstGeom prst="rect">
            <a:avLst/>
          </a:prstGeom>
        </p:spPr>
      </p:pic>
      <p:pic>
        <p:nvPicPr>
          <p:cNvPr id="5" name="Picture 5"/>
          <p:cNvPicPr>
            <a:picLocks noChangeAspect="1"/>
          </p:cNvPicPr>
          <p:nvPr/>
        </p:nvPicPr>
        <p:blipFill>
          <a:blip r:embed="rId4"/>
          <a:srcRect/>
          <a:stretch>
            <a:fillRect/>
          </a:stretch>
        </p:blipFill>
        <p:spPr>
          <a:xfrm rot="5309705">
            <a:off x="1910522" y="3075008"/>
            <a:ext cx="5536040" cy="3351821"/>
          </a:xfrm>
          <a:prstGeom prst="rect">
            <a:avLst/>
          </a:prstGeom>
        </p:spPr>
      </p:pic>
      <p:sp>
        <p:nvSpPr>
          <p:cNvPr id="6" name="TextBox 6"/>
          <p:cNvSpPr txBox="1"/>
          <p:nvPr/>
        </p:nvSpPr>
        <p:spPr>
          <a:xfrm>
            <a:off x="376429" y="2762849"/>
            <a:ext cx="5553244" cy="3275253"/>
          </a:xfrm>
          <a:prstGeom prst="rect">
            <a:avLst/>
          </a:prstGeom>
        </p:spPr>
        <p:txBody>
          <a:bodyPr lIns="0" tIns="0" rIns="0" bIns="0" rtlCol="0" anchor="t">
            <a:spAutoFit/>
          </a:bodyPr>
          <a:lstStyle/>
          <a:p>
            <a:pPr algn="just">
              <a:lnSpc>
                <a:spcPts val="3234"/>
              </a:lnSpc>
              <a:spcBef>
                <a:spcPct val="0"/>
              </a:spcBef>
            </a:pPr>
            <a:r>
              <a:rPr lang="en-US" sz="2310">
                <a:solidFill>
                  <a:srgbClr val="003D2F"/>
                </a:solidFill>
                <a:latin typeface="DM Sans"/>
              </a:rPr>
              <a:t>Cualquier sustancia extraña a nuestro cuerpo puede ser considerada un antígeno (bacterias, virus, parásitos, polen, polvo). Nuetras células inmunes trabajan en conjunto para "memorizar" cómo atacar los agentes patógenos ya reconocidos. A esto lo denominamos inmunidad activa.</a:t>
            </a:r>
          </a:p>
        </p:txBody>
      </p:sp>
      <p:pic>
        <p:nvPicPr>
          <p:cNvPr id="7" name="Picture 7"/>
          <p:cNvPicPr>
            <a:picLocks noChangeAspect="1"/>
          </p:cNvPicPr>
          <p:nvPr/>
        </p:nvPicPr>
        <p:blipFill>
          <a:blip r:embed="rId3"/>
          <a:srcRect/>
          <a:stretch>
            <a:fillRect/>
          </a:stretch>
        </p:blipFill>
        <p:spPr>
          <a:xfrm rot="-1078644">
            <a:off x="7221811" y="9339883"/>
            <a:ext cx="625857" cy="614477"/>
          </a:xfrm>
          <a:prstGeom prst="rect">
            <a:avLst/>
          </a:prstGeom>
        </p:spPr>
      </p:pic>
      <p:grpSp>
        <p:nvGrpSpPr>
          <p:cNvPr id="8" name="Group 8"/>
          <p:cNvGrpSpPr/>
          <p:nvPr/>
        </p:nvGrpSpPr>
        <p:grpSpPr>
          <a:xfrm>
            <a:off x="99466" y="6271012"/>
            <a:ext cx="7139534" cy="4015988"/>
            <a:chOff x="0" y="0"/>
            <a:chExt cx="1913890" cy="1076563"/>
          </a:xfrm>
        </p:grpSpPr>
        <p:sp>
          <p:nvSpPr>
            <p:cNvPr id="9" name="Freeform 9"/>
            <p:cNvSpPr/>
            <p:nvPr/>
          </p:nvSpPr>
          <p:spPr>
            <a:xfrm>
              <a:off x="0" y="0"/>
              <a:ext cx="1913890" cy="1076563"/>
            </a:xfrm>
            <a:custGeom>
              <a:avLst/>
              <a:gdLst/>
              <a:ahLst/>
              <a:cxnLst/>
              <a:rect l="l" t="t" r="r" b="b"/>
              <a:pathLst>
                <a:path w="1913890" h="1076563">
                  <a:moveTo>
                    <a:pt x="0" y="0"/>
                  </a:moveTo>
                  <a:lnTo>
                    <a:pt x="1913890" y="0"/>
                  </a:lnTo>
                  <a:lnTo>
                    <a:pt x="1913890" y="1076563"/>
                  </a:lnTo>
                  <a:lnTo>
                    <a:pt x="0" y="1076563"/>
                  </a:lnTo>
                  <a:close/>
                </a:path>
              </a:pathLst>
            </a:custGeom>
            <a:solidFill>
              <a:srgbClr val="FFB8AE"/>
            </a:solidFill>
          </p:spPr>
        </p:sp>
      </p:grpSp>
      <p:pic>
        <p:nvPicPr>
          <p:cNvPr id="10" name="Picture 10"/>
          <p:cNvPicPr>
            <a:picLocks noChangeAspect="1"/>
          </p:cNvPicPr>
          <p:nvPr/>
        </p:nvPicPr>
        <p:blipFill>
          <a:blip r:embed="rId5"/>
          <a:srcRect/>
          <a:stretch>
            <a:fillRect/>
          </a:stretch>
        </p:blipFill>
        <p:spPr>
          <a:xfrm>
            <a:off x="8415131" y="0"/>
            <a:ext cx="8034886" cy="10287000"/>
          </a:xfrm>
          <a:prstGeom prst="rect">
            <a:avLst/>
          </a:prstGeom>
        </p:spPr>
      </p:pic>
      <p:pic>
        <p:nvPicPr>
          <p:cNvPr id="11" name="Picture 11"/>
          <p:cNvPicPr>
            <a:picLocks noChangeAspect="1"/>
          </p:cNvPicPr>
          <p:nvPr/>
        </p:nvPicPr>
        <p:blipFill>
          <a:blip r:embed="rId6"/>
          <a:srcRect/>
          <a:stretch>
            <a:fillRect/>
          </a:stretch>
        </p:blipFill>
        <p:spPr>
          <a:xfrm rot="10478835">
            <a:off x="15493197" y="1467996"/>
            <a:ext cx="1913641" cy="2684955"/>
          </a:xfrm>
          <a:prstGeom prst="rect">
            <a:avLst/>
          </a:prstGeom>
        </p:spPr>
      </p:pic>
      <p:sp>
        <p:nvSpPr>
          <p:cNvPr id="12" name="TextBox 12"/>
          <p:cNvSpPr txBox="1"/>
          <p:nvPr/>
        </p:nvSpPr>
        <p:spPr>
          <a:xfrm>
            <a:off x="408532" y="1044480"/>
            <a:ext cx="7000026" cy="1650048"/>
          </a:xfrm>
          <a:prstGeom prst="rect">
            <a:avLst/>
          </a:prstGeom>
        </p:spPr>
        <p:txBody>
          <a:bodyPr lIns="0" tIns="0" rIns="0" bIns="0" rtlCol="0" anchor="t">
            <a:spAutoFit/>
          </a:bodyPr>
          <a:lstStyle/>
          <a:p>
            <a:pPr>
              <a:lnSpc>
                <a:spcPts val="6195"/>
              </a:lnSpc>
            </a:pPr>
            <a:r>
              <a:rPr lang="en-US" sz="7289" spc="-145">
                <a:solidFill>
                  <a:srgbClr val="003D2F"/>
                </a:solidFill>
                <a:latin typeface="DM Sans Bold"/>
              </a:rPr>
              <a:t>Antígenos y anticuerpos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AE1D"/>
        </a:solidFill>
        <a:effectLst/>
      </p:bgPr>
    </p:bg>
    <p:spTree>
      <p:nvGrpSpPr>
        <p:cNvPr id="1" name=""/>
        <p:cNvGrpSpPr/>
        <p:nvPr/>
      </p:nvGrpSpPr>
      <p:grpSpPr>
        <a:xfrm>
          <a:off x="0" y="0"/>
          <a:ext cx="0" cy="0"/>
          <a:chOff x="0" y="0"/>
          <a:chExt cx="0" cy="0"/>
        </a:xfrm>
      </p:grpSpPr>
      <p:sp>
        <p:nvSpPr>
          <p:cNvPr id="2" name="TextBox 2"/>
          <p:cNvSpPr txBox="1"/>
          <p:nvPr/>
        </p:nvSpPr>
        <p:spPr>
          <a:xfrm>
            <a:off x="2338124" y="1610465"/>
            <a:ext cx="13950494" cy="3514725"/>
          </a:xfrm>
          <a:prstGeom prst="rect">
            <a:avLst/>
          </a:prstGeom>
        </p:spPr>
        <p:txBody>
          <a:bodyPr lIns="0" tIns="0" rIns="0" bIns="0" rtlCol="0" anchor="t">
            <a:spAutoFit/>
          </a:bodyPr>
          <a:lstStyle/>
          <a:p>
            <a:pPr marL="0" lvl="0" indent="0" algn="ctr">
              <a:lnSpc>
                <a:spcPts val="13200"/>
              </a:lnSpc>
            </a:pPr>
            <a:r>
              <a:rPr lang="en-US" sz="12000" spc="240">
                <a:solidFill>
                  <a:srgbClr val="FFF9F9"/>
                </a:solidFill>
                <a:latin typeface="Adumu Regular Bold"/>
              </a:rPr>
              <a:t>INMUNIDAD ADQUIRIDA</a:t>
            </a:r>
          </a:p>
        </p:txBody>
      </p:sp>
      <p:pic>
        <p:nvPicPr>
          <p:cNvPr id="3" name="Picture 3"/>
          <p:cNvPicPr>
            <a:picLocks noChangeAspect="1"/>
          </p:cNvPicPr>
          <p:nvPr/>
        </p:nvPicPr>
        <p:blipFill>
          <a:blip r:embed="rId2"/>
          <a:srcRect/>
          <a:stretch>
            <a:fillRect/>
          </a:stretch>
        </p:blipFill>
        <p:spPr>
          <a:xfrm rot="183506">
            <a:off x="-820202" y="8198174"/>
            <a:ext cx="20267146" cy="6411788"/>
          </a:xfrm>
          <a:prstGeom prst="rect">
            <a:avLst/>
          </a:prstGeom>
        </p:spPr>
      </p:pic>
      <p:pic>
        <p:nvPicPr>
          <p:cNvPr id="4" name="Picture 4"/>
          <p:cNvPicPr>
            <a:picLocks noChangeAspect="1"/>
          </p:cNvPicPr>
          <p:nvPr/>
        </p:nvPicPr>
        <p:blipFill>
          <a:blip r:embed="rId3"/>
          <a:srcRect/>
          <a:stretch>
            <a:fillRect/>
          </a:stretch>
        </p:blipFill>
        <p:spPr>
          <a:xfrm rot="-907549">
            <a:off x="12567288" y="4838084"/>
            <a:ext cx="4407955" cy="4143478"/>
          </a:xfrm>
          <a:prstGeom prst="rect">
            <a:avLst/>
          </a:prstGeom>
        </p:spPr>
      </p:pic>
      <p:pic>
        <p:nvPicPr>
          <p:cNvPr id="5" name="Picture 5"/>
          <p:cNvPicPr>
            <a:picLocks noChangeAspect="1"/>
          </p:cNvPicPr>
          <p:nvPr/>
        </p:nvPicPr>
        <p:blipFill>
          <a:blip r:embed="rId4"/>
          <a:srcRect/>
          <a:stretch>
            <a:fillRect/>
          </a:stretch>
        </p:blipFill>
        <p:spPr>
          <a:xfrm rot="-6577642">
            <a:off x="16508734" y="3628542"/>
            <a:ext cx="823428" cy="808456"/>
          </a:xfrm>
          <a:prstGeom prst="rect">
            <a:avLst/>
          </a:prstGeom>
        </p:spPr>
      </p:pic>
      <p:pic>
        <p:nvPicPr>
          <p:cNvPr id="6" name="Picture 6"/>
          <p:cNvPicPr>
            <a:picLocks noChangeAspect="1"/>
          </p:cNvPicPr>
          <p:nvPr/>
        </p:nvPicPr>
        <p:blipFill>
          <a:blip r:embed="rId4"/>
          <a:srcRect/>
          <a:stretch>
            <a:fillRect/>
          </a:stretch>
        </p:blipFill>
        <p:spPr>
          <a:xfrm rot="-6577642">
            <a:off x="4000018" y="111657"/>
            <a:ext cx="770385" cy="756378"/>
          </a:xfrm>
          <a:prstGeom prst="rect">
            <a:avLst/>
          </a:prstGeom>
        </p:spPr>
      </p:pic>
      <p:pic>
        <p:nvPicPr>
          <p:cNvPr id="7" name="Picture 7"/>
          <p:cNvPicPr>
            <a:picLocks noChangeAspect="1"/>
          </p:cNvPicPr>
          <p:nvPr/>
        </p:nvPicPr>
        <p:blipFill>
          <a:blip r:embed="rId4"/>
          <a:srcRect/>
          <a:stretch>
            <a:fillRect/>
          </a:stretch>
        </p:blipFill>
        <p:spPr>
          <a:xfrm rot="-1078644">
            <a:off x="1265675" y="882213"/>
            <a:ext cx="770385" cy="756378"/>
          </a:xfrm>
          <a:prstGeom prst="rect">
            <a:avLst/>
          </a:prstGeom>
        </p:spPr>
      </p:pic>
      <p:pic>
        <p:nvPicPr>
          <p:cNvPr id="8" name="Picture 8"/>
          <p:cNvPicPr>
            <a:picLocks noChangeAspect="1"/>
          </p:cNvPicPr>
          <p:nvPr/>
        </p:nvPicPr>
        <p:blipFill>
          <a:blip r:embed="rId4"/>
          <a:srcRect/>
          <a:stretch>
            <a:fillRect/>
          </a:stretch>
        </p:blipFill>
        <p:spPr>
          <a:xfrm rot="-2700000">
            <a:off x="228485" y="5401496"/>
            <a:ext cx="483605" cy="474813"/>
          </a:xfrm>
          <a:prstGeom prst="rect">
            <a:avLst/>
          </a:prstGeom>
        </p:spPr>
      </p:pic>
      <p:pic>
        <p:nvPicPr>
          <p:cNvPr id="9" name="Picture 9"/>
          <p:cNvPicPr>
            <a:picLocks noChangeAspect="1"/>
          </p:cNvPicPr>
          <p:nvPr/>
        </p:nvPicPr>
        <p:blipFill>
          <a:blip r:embed="rId4"/>
          <a:srcRect/>
          <a:stretch>
            <a:fillRect/>
          </a:stretch>
        </p:blipFill>
        <p:spPr>
          <a:xfrm rot="-2700000">
            <a:off x="17017497" y="7763514"/>
            <a:ext cx="483605" cy="47481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482</Words>
  <Application>Microsoft Office PowerPoint</Application>
  <PresentationFormat>Personalizado</PresentationFormat>
  <Paragraphs>28</Paragraphs>
  <Slides>14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14</vt:i4>
      </vt:variant>
    </vt:vector>
  </HeadingPairs>
  <TitlesOfParts>
    <vt:vector size="21" baseType="lpstr">
      <vt:lpstr>Arial</vt:lpstr>
      <vt:lpstr>Adumu Regular Bold</vt:lpstr>
      <vt:lpstr>Calibri</vt:lpstr>
      <vt:lpstr>DM Sans</vt:lpstr>
      <vt:lpstr>DM Sans Italics</vt:lpstr>
      <vt:lpstr>DM Sans Bold</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CM2 M4 U4 S. Inmune</dc:title>
  <dc:creator>yiyonash</dc:creator>
  <cp:lastModifiedBy>yiyonash</cp:lastModifiedBy>
  <cp:revision>2</cp:revision>
  <dcterms:created xsi:type="dcterms:W3CDTF">2006-08-16T00:00:00Z</dcterms:created>
  <dcterms:modified xsi:type="dcterms:W3CDTF">2020-07-28T22:29:51Z</dcterms:modified>
  <dc:identifier>DAECS_ti4yY</dc:identifier>
</cp:coreProperties>
</file>