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DM Sans Bold" charset="0"/>
      <p:regular r:id="rId20"/>
    </p:embeddedFont>
    <p:embeddedFont>
      <p:font typeface="Calibri" pitchFamily="34" charset="0"/>
      <p:regular r:id="rId21"/>
      <p:bold r:id="rId22"/>
      <p:italic r:id="rId23"/>
      <p:boldItalic r:id="rId24"/>
    </p:embeddedFont>
    <p:embeddedFont>
      <p:font typeface="DM Sans"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9" d="100"/>
          <a:sy n="39" d="100"/>
        </p:scale>
        <p:origin x="-7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8.png"/><Relationship Id="rId7" Type="http://schemas.openxmlformats.org/officeDocument/2006/relationships/image" Target="../media/image30.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3.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8.png"/><Relationship Id="rId7" Type="http://schemas.openxmlformats.org/officeDocument/2006/relationships/image" Target="../media/image35.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8.pn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27.png"/><Relationship Id="rId9" Type="http://schemas.openxmlformats.org/officeDocument/2006/relationships/image" Target="../media/image42.jpeg"/></Relationships>
</file>

<file path=ppt/slides/_rels/slide18.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8.png"/><Relationship Id="rId7" Type="http://schemas.openxmlformats.org/officeDocument/2006/relationships/image" Target="../media/image4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7.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C6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015658">
            <a:off x="8355664" y="1021504"/>
            <a:ext cx="14031222" cy="8495267"/>
          </a:xfrm>
          <a:prstGeom prst="rect">
            <a:avLst/>
          </a:prstGeom>
        </p:spPr>
      </p:pic>
      <p:grpSp>
        <p:nvGrpSpPr>
          <p:cNvPr id="3" name="Group 3"/>
          <p:cNvGrpSpPr/>
          <p:nvPr/>
        </p:nvGrpSpPr>
        <p:grpSpPr>
          <a:xfrm>
            <a:off x="1496291" y="1908501"/>
            <a:ext cx="8980990" cy="6469999"/>
            <a:chOff x="0" y="0"/>
            <a:chExt cx="11974654" cy="8626665"/>
          </a:xfrm>
        </p:grpSpPr>
        <p:sp>
          <p:nvSpPr>
            <p:cNvPr id="4" name="TextBox 4"/>
            <p:cNvSpPr txBox="1"/>
            <p:nvPr/>
          </p:nvSpPr>
          <p:spPr>
            <a:xfrm>
              <a:off x="0" y="133350"/>
              <a:ext cx="11974654" cy="7669650"/>
            </a:xfrm>
            <a:prstGeom prst="rect">
              <a:avLst/>
            </a:prstGeom>
          </p:spPr>
          <p:txBody>
            <a:bodyPr lIns="0" tIns="0" rIns="0" bIns="0" rtlCol="0" anchor="t">
              <a:spAutoFit/>
            </a:bodyPr>
            <a:lstStyle/>
            <a:p>
              <a:pPr>
                <a:lnSpc>
                  <a:spcPts val="14400"/>
                </a:lnSpc>
              </a:pPr>
              <a:r>
                <a:rPr lang="en-US" sz="14400" spc="144">
                  <a:solidFill>
                    <a:srgbClr val="FFF9F9"/>
                  </a:solidFill>
                  <a:latin typeface="Adumu Regular Bold"/>
                </a:rPr>
                <a:t>EL SISTEMA NERVIOSO</a:t>
              </a:r>
            </a:p>
          </p:txBody>
        </p:sp>
        <p:sp>
          <p:nvSpPr>
            <p:cNvPr id="5" name="TextBox 5"/>
            <p:cNvSpPr txBox="1"/>
            <p:nvPr/>
          </p:nvSpPr>
          <p:spPr>
            <a:xfrm>
              <a:off x="0" y="7990238"/>
              <a:ext cx="11974654" cy="636427"/>
            </a:xfrm>
            <a:prstGeom prst="rect">
              <a:avLst/>
            </a:prstGeom>
          </p:spPr>
          <p:txBody>
            <a:bodyPr lIns="0" tIns="0" rIns="0" bIns="0" rtlCol="0" anchor="t">
              <a:spAutoFit/>
            </a:bodyPr>
            <a:lstStyle/>
            <a:p>
              <a:pPr>
                <a:lnSpc>
                  <a:spcPts val="3348"/>
                </a:lnSpc>
              </a:pPr>
              <a:r>
                <a:rPr lang="en-US" sz="3600">
                  <a:solidFill>
                    <a:srgbClr val="003D2F"/>
                  </a:solidFill>
                  <a:latin typeface="DM Sans"/>
                </a:rPr>
                <a:t>Profesor: Felipe Peña</a:t>
              </a:r>
            </a:p>
          </p:txBody>
        </p:sp>
      </p:grpSp>
      <p:pic>
        <p:nvPicPr>
          <p:cNvPr id="6" name="Picture 6"/>
          <p:cNvPicPr>
            <a:picLocks noChangeAspect="1"/>
          </p:cNvPicPr>
          <p:nvPr/>
        </p:nvPicPr>
        <p:blipFill>
          <a:blip r:embed="rId3"/>
          <a:srcRect/>
          <a:stretch>
            <a:fillRect/>
          </a:stretch>
        </p:blipFill>
        <p:spPr>
          <a:xfrm>
            <a:off x="12353103" y="3648303"/>
            <a:ext cx="4906197" cy="5609997"/>
          </a:xfrm>
          <a:prstGeom prst="rect">
            <a:avLst/>
          </a:prstGeom>
        </p:spPr>
      </p:pic>
      <p:pic>
        <p:nvPicPr>
          <p:cNvPr id="7" name="Picture 7"/>
          <p:cNvPicPr>
            <a:picLocks noChangeAspect="1"/>
          </p:cNvPicPr>
          <p:nvPr/>
        </p:nvPicPr>
        <p:blipFill>
          <a:blip r:embed="rId4"/>
          <a:srcRect/>
          <a:stretch>
            <a:fillRect/>
          </a:stretch>
        </p:blipFill>
        <p:spPr>
          <a:xfrm>
            <a:off x="12973591" y="1028700"/>
            <a:ext cx="3665220" cy="36652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AE1D"/>
        </a:solidFill>
        <a:effectLst/>
      </p:bgPr>
    </p:bg>
    <p:spTree>
      <p:nvGrpSpPr>
        <p:cNvPr id="1" name=""/>
        <p:cNvGrpSpPr/>
        <p:nvPr/>
      </p:nvGrpSpPr>
      <p:grpSpPr>
        <a:xfrm>
          <a:off x="0" y="0"/>
          <a:ext cx="0" cy="0"/>
          <a:chOff x="0" y="0"/>
          <a:chExt cx="0" cy="0"/>
        </a:xfrm>
      </p:grpSpPr>
      <p:sp>
        <p:nvSpPr>
          <p:cNvPr id="2" name="TextBox 2"/>
          <p:cNvSpPr txBox="1"/>
          <p:nvPr/>
        </p:nvSpPr>
        <p:spPr>
          <a:xfrm>
            <a:off x="2338124" y="772265"/>
            <a:ext cx="13950494" cy="5191125"/>
          </a:xfrm>
          <a:prstGeom prst="rect">
            <a:avLst/>
          </a:prstGeom>
        </p:spPr>
        <p:txBody>
          <a:bodyPr lIns="0" tIns="0" rIns="0" bIns="0" rtlCol="0" anchor="t">
            <a:spAutoFit/>
          </a:bodyPr>
          <a:lstStyle/>
          <a:p>
            <a:pPr marL="0" lvl="0" indent="0" algn="ctr">
              <a:lnSpc>
                <a:spcPts val="13200"/>
              </a:lnSpc>
            </a:pPr>
            <a:r>
              <a:rPr lang="en-US" sz="12000" spc="240">
                <a:solidFill>
                  <a:srgbClr val="FFF9F9"/>
                </a:solidFill>
                <a:latin typeface="Adumu Regular Bold"/>
              </a:rPr>
              <a:t>ORGANIZACIÓN DEL SISTEMA NERVIOSO PERIFÉRICO</a:t>
            </a:r>
          </a:p>
        </p:txBody>
      </p:sp>
      <p:pic>
        <p:nvPicPr>
          <p:cNvPr id="3" name="Picture 3"/>
          <p:cNvPicPr>
            <a:picLocks noChangeAspect="1"/>
          </p:cNvPicPr>
          <p:nvPr/>
        </p:nvPicPr>
        <p:blipFill>
          <a:blip r:embed="rId2"/>
          <a:srcRect/>
          <a:stretch>
            <a:fillRect/>
          </a:stretch>
        </p:blipFill>
        <p:spPr>
          <a:xfrm rot="183506">
            <a:off x="-820202" y="8198174"/>
            <a:ext cx="20267146" cy="6411788"/>
          </a:xfrm>
          <a:prstGeom prst="rect">
            <a:avLst/>
          </a:prstGeom>
        </p:spPr>
      </p:pic>
      <p:pic>
        <p:nvPicPr>
          <p:cNvPr id="4" name="Picture 4"/>
          <p:cNvPicPr>
            <a:picLocks noChangeAspect="1"/>
          </p:cNvPicPr>
          <p:nvPr/>
        </p:nvPicPr>
        <p:blipFill>
          <a:blip r:embed="rId3"/>
          <a:srcRect/>
          <a:stretch>
            <a:fillRect/>
          </a:stretch>
        </p:blipFill>
        <p:spPr>
          <a:xfrm rot="-5033434">
            <a:off x="15394174" y="4774611"/>
            <a:ext cx="4407955" cy="4143478"/>
          </a:xfrm>
          <a:prstGeom prst="rect">
            <a:avLst/>
          </a:prstGeom>
        </p:spPr>
      </p:pic>
      <p:pic>
        <p:nvPicPr>
          <p:cNvPr id="5" name="Picture 5"/>
          <p:cNvPicPr>
            <a:picLocks noChangeAspect="1"/>
          </p:cNvPicPr>
          <p:nvPr/>
        </p:nvPicPr>
        <p:blipFill>
          <a:blip r:embed="rId4"/>
          <a:srcRect/>
          <a:stretch>
            <a:fillRect/>
          </a:stretch>
        </p:blipFill>
        <p:spPr>
          <a:xfrm rot="-6577642">
            <a:off x="16508734" y="3628542"/>
            <a:ext cx="823428" cy="808456"/>
          </a:xfrm>
          <a:prstGeom prst="rect">
            <a:avLst/>
          </a:prstGeom>
        </p:spPr>
      </p:pic>
      <p:pic>
        <p:nvPicPr>
          <p:cNvPr id="6" name="Picture 6"/>
          <p:cNvPicPr>
            <a:picLocks noChangeAspect="1"/>
          </p:cNvPicPr>
          <p:nvPr/>
        </p:nvPicPr>
        <p:blipFill>
          <a:blip r:embed="rId4"/>
          <a:srcRect/>
          <a:stretch>
            <a:fillRect/>
          </a:stretch>
        </p:blipFill>
        <p:spPr>
          <a:xfrm rot="-6577642">
            <a:off x="4000018" y="111657"/>
            <a:ext cx="770385" cy="756378"/>
          </a:xfrm>
          <a:prstGeom prst="rect">
            <a:avLst/>
          </a:prstGeom>
        </p:spPr>
      </p:pic>
      <p:pic>
        <p:nvPicPr>
          <p:cNvPr id="7" name="Picture 7"/>
          <p:cNvPicPr>
            <a:picLocks noChangeAspect="1"/>
          </p:cNvPicPr>
          <p:nvPr/>
        </p:nvPicPr>
        <p:blipFill>
          <a:blip r:embed="rId4"/>
          <a:srcRect/>
          <a:stretch>
            <a:fillRect/>
          </a:stretch>
        </p:blipFill>
        <p:spPr>
          <a:xfrm rot="-1078644">
            <a:off x="1265675" y="882213"/>
            <a:ext cx="770385" cy="756378"/>
          </a:xfrm>
          <a:prstGeom prst="rect">
            <a:avLst/>
          </a:prstGeom>
        </p:spPr>
      </p:pic>
      <p:pic>
        <p:nvPicPr>
          <p:cNvPr id="8" name="Picture 8"/>
          <p:cNvPicPr>
            <a:picLocks noChangeAspect="1"/>
          </p:cNvPicPr>
          <p:nvPr/>
        </p:nvPicPr>
        <p:blipFill>
          <a:blip r:embed="rId4"/>
          <a:srcRect/>
          <a:stretch>
            <a:fillRect/>
          </a:stretch>
        </p:blipFill>
        <p:spPr>
          <a:xfrm rot="-2700000">
            <a:off x="228485" y="5401496"/>
            <a:ext cx="483605" cy="474813"/>
          </a:xfrm>
          <a:prstGeom prst="rect">
            <a:avLst/>
          </a:prstGeom>
        </p:spPr>
      </p:pic>
      <p:pic>
        <p:nvPicPr>
          <p:cNvPr id="9" name="Picture 9"/>
          <p:cNvPicPr>
            <a:picLocks noChangeAspect="1"/>
          </p:cNvPicPr>
          <p:nvPr/>
        </p:nvPicPr>
        <p:blipFill>
          <a:blip r:embed="rId4"/>
          <a:srcRect/>
          <a:stretch>
            <a:fillRect/>
          </a:stretch>
        </p:blipFill>
        <p:spPr>
          <a:xfrm rot="-2700000">
            <a:off x="17017497" y="7763514"/>
            <a:ext cx="483605" cy="47481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A2731"/>
        </a:solidFill>
        <a:effectLst/>
      </p:bgPr>
    </p:bg>
    <p:spTree>
      <p:nvGrpSpPr>
        <p:cNvPr id="1" name=""/>
        <p:cNvGrpSpPr/>
        <p:nvPr/>
      </p:nvGrpSpPr>
      <p:grpSpPr>
        <a:xfrm>
          <a:off x="0" y="0"/>
          <a:ext cx="0" cy="0"/>
          <a:chOff x="0" y="0"/>
          <a:chExt cx="0" cy="0"/>
        </a:xfrm>
      </p:grpSpPr>
      <p:grpSp>
        <p:nvGrpSpPr>
          <p:cNvPr id="2" name="Group 2"/>
          <p:cNvGrpSpPr/>
          <p:nvPr/>
        </p:nvGrpSpPr>
        <p:grpSpPr>
          <a:xfrm>
            <a:off x="12012291" y="8135599"/>
            <a:ext cx="1882104" cy="188210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5D4A"/>
            </a:solidFill>
          </p:spPr>
        </p:sp>
      </p:grpSp>
      <p:pic>
        <p:nvPicPr>
          <p:cNvPr id="4" name="Picture 4"/>
          <p:cNvPicPr>
            <a:picLocks noChangeAspect="1"/>
          </p:cNvPicPr>
          <p:nvPr/>
        </p:nvPicPr>
        <p:blipFill>
          <a:blip r:embed="rId2"/>
          <a:srcRect/>
          <a:stretch>
            <a:fillRect/>
          </a:stretch>
        </p:blipFill>
        <p:spPr>
          <a:xfrm rot="5036368">
            <a:off x="7203706" y="850972"/>
            <a:ext cx="15560440" cy="9421139"/>
          </a:xfrm>
          <a:prstGeom prst="rect">
            <a:avLst/>
          </a:prstGeom>
        </p:spPr>
      </p:pic>
      <p:pic>
        <p:nvPicPr>
          <p:cNvPr id="5" name="Picture 5"/>
          <p:cNvPicPr>
            <a:picLocks noChangeAspect="1"/>
          </p:cNvPicPr>
          <p:nvPr/>
        </p:nvPicPr>
        <p:blipFill>
          <a:blip r:embed="rId3"/>
          <a:srcRect/>
          <a:stretch>
            <a:fillRect/>
          </a:stretch>
        </p:blipFill>
        <p:spPr>
          <a:xfrm rot="-6577642">
            <a:off x="-247341" y="1061300"/>
            <a:ext cx="770385" cy="756378"/>
          </a:xfrm>
          <a:prstGeom prst="rect">
            <a:avLst/>
          </a:prstGeom>
        </p:spPr>
      </p:pic>
      <p:pic>
        <p:nvPicPr>
          <p:cNvPr id="6" name="Picture 6"/>
          <p:cNvPicPr>
            <a:picLocks noChangeAspect="1"/>
          </p:cNvPicPr>
          <p:nvPr/>
        </p:nvPicPr>
        <p:blipFill>
          <a:blip r:embed="rId3"/>
          <a:srcRect/>
          <a:stretch>
            <a:fillRect/>
          </a:stretch>
        </p:blipFill>
        <p:spPr>
          <a:xfrm rot="-1078644">
            <a:off x="4131949" y="81583"/>
            <a:ext cx="625857" cy="614477"/>
          </a:xfrm>
          <a:prstGeom prst="rect">
            <a:avLst/>
          </a:prstGeom>
        </p:spPr>
      </p:pic>
      <p:grpSp>
        <p:nvGrpSpPr>
          <p:cNvPr id="7" name="Group 7"/>
          <p:cNvGrpSpPr/>
          <p:nvPr/>
        </p:nvGrpSpPr>
        <p:grpSpPr>
          <a:xfrm>
            <a:off x="137851" y="6271012"/>
            <a:ext cx="7139534" cy="4015988"/>
            <a:chOff x="0" y="0"/>
            <a:chExt cx="1913890" cy="1076563"/>
          </a:xfrm>
        </p:grpSpPr>
        <p:sp>
          <p:nvSpPr>
            <p:cNvPr id="8" name="Freeform 8"/>
            <p:cNvSpPr/>
            <p:nvPr/>
          </p:nvSpPr>
          <p:spPr>
            <a:xfrm>
              <a:off x="0" y="0"/>
              <a:ext cx="1913890" cy="1076563"/>
            </a:xfrm>
            <a:custGeom>
              <a:avLst/>
              <a:gdLst/>
              <a:ahLst/>
              <a:cxnLst/>
              <a:rect l="l" t="t" r="r" b="b"/>
              <a:pathLst>
                <a:path w="1913890" h="1076563">
                  <a:moveTo>
                    <a:pt x="0" y="0"/>
                  </a:moveTo>
                  <a:lnTo>
                    <a:pt x="1913890" y="0"/>
                  </a:lnTo>
                  <a:lnTo>
                    <a:pt x="1913890" y="1076563"/>
                  </a:lnTo>
                  <a:lnTo>
                    <a:pt x="0" y="1076563"/>
                  </a:lnTo>
                  <a:close/>
                </a:path>
              </a:pathLst>
            </a:custGeom>
            <a:solidFill>
              <a:srgbClr val="FFB8AE"/>
            </a:solidFill>
          </p:spPr>
        </p:sp>
      </p:grpSp>
      <p:pic>
        <p:nvPicPr>
          <p:cNvPr id="9" name="Picture 9"/>
          <p:cNvPicPr>
            <a:picLocks noChangeAspect="1"/>
          </p:cNvPicPr>
          <p:nvPr/>
        </p:nvPicPr>
        <p:blipFill>
          <a:blip r:embed="rId4"/>
          <a:srcRect/>
          <a:stretch>
            <a:fillRect/>
          </a:stretch>
        </p:blipFill>
        <p:spPr>
          <a:xfrm>
            <a:off x="8815951" y="3719151"/>
            <a:ext cx="10478665" cy="6344356"/>
          </a:xfrm>
          <a:prstGeom prst="rect">
            <a:avLst/>
          </a:prstGeom>
        </p:spPr>
      </p:pic>
      <p:pic>
        <p:nvPicPr>
          <p:cNvPr id="10" name="Picture 10"/>
          <p:cNvPicPr>
            <a:picLocks noChangeAspect="1"/>
          </p:cNvPicPr>
          <p:nvPr/>
        </p:nvPicPr>
        <p:blipFill>
          <a:blip r:embed="rId3"/>
          <a:srcRect/>
          <a:stretch>
            <a:fillRect/>
          </a:stretch>
        </p:blipFill>
        <p:spPr>
          <a:xfrm rot="-6577642">
            <a:off x="8213250" y="9089902"/>
            <a:ext cx="823428" cy="808456"/>
          </a:xfrm>
          <a:prstGeom prst="rect">
            <a:avLst/>
          </a:prstGeom>
        </p:spPr>
      </p:pic>
      <p:pic>
        <p:nvPicPr>
          <p:cNvPr id="11" name="Picture 11"/>
          <p:cNvPicPr>
            <a:picLocks noChangeAspect="1"/>
          </p:cNvPicPr>
          <p:nvPr/>
        </p:nvPicPr>
        <p:blipFill>
          <a:blip r:embed="rId5"/>
          <a:srcRect/>
          <a:stretch>
            <a:fillRect/>
          </a:stretch>
        </p:blipFill>
        <p:spPr>
          <a:xfrm rot="3363502">
            <a:off x="-1016618" y="4911962"/>
            <a:ext cx="2033235" cy="1911241"/>
          </a:xfrm>
          <a:prstGeom prst="rect">
            <a:avLst/>
          </a:prstGeom>
        </p:spPr>
      </p:pic>
      <p:pic>
        <p:nvPicPr>
          <p:cNvPr id="12" name="Picture 12"/>
          <p:cNvPicPr>
            <a:picLocks noChangeAspect="1"/>
          </p:cNvPicPr>
          <p:nvPr/>
        </p:nvPicPr>
        <p:blipFill>
          <a:blip r:embed="rId6"/>
          <a:srcRect/>
          <a:stretch>
            <a:fillRect/>
          </a:stretch>
        </p:blipFill>
        <p:spPr>
          <a:xfrm>
            <a:off x="8105927" y="1340741"/>
            <a:ext cx="9954861" cy="6646291"/>
          </a:xfrm>
          <a:prstGeom prst="rect">
            <a:avLst/>
          </a:prstGeom>
        </p:spPr>
      </p:pic>
      <p:grpSp>
        <p:nvGrpSpPr>
          <p:cNvPr id="13" name="Group 13"/>
          <p:cNvGrpSpPr/>
          <p:nvPr/>
        </p:nvGrpSpPr>
        <p:grpSpPr>
          <a:xfrm>
            <a:off x="623453" y="310147"/>
            <a:ext cx="7482474" cy="5773978"/>
            <a:chOff x="0" y="0"/>
            <a:chExt cx="9976631" cy="7698638"/>
          </a:xfrm>
        </p:grpSpPr>
        <p:sp>
          <p:nvSpPr>
            <p:cNvPr id="14" name="TextBox 14"/>
            <p:cNvSpPr txBox="1"/>
            <p:nvPr/>
          </p:nvSpPr>
          <p:spPr>
            <a:xfrm>
              <a:off x="0" y="1683381"/>
              <a:ext cx="9976631" cy="6015257"/>
            </a:xfrm>
            <a:prstGeom prst="rect">
              <a:avLst/>
            </a:prstGeom>
          </p:spPr>
          <p:txBody>
            <a:bodyPr lIns="0" tIns="0" rIns="0" bIns="0" rtlCol="0" anchor="t">
              <a:spAutoFit/>
            </a:bodyPr>
            <a:lstStyle/>
            <a:p>
              <a:pPr>
                <a:lnSpc>
                  <a:spcPts val="3245"/>
                </a:lnSpc>
              </a:pPr>
              <a:r>
                <a:rPr lang="en-US" sz="2318">
                  <a:solidFill>
                    <a:srgbClr val="FFF9F9"/>
                  </a:solidFill>
                  <a:latin typeface="DM Sans"/>
                </a:rPr>
                <a:t>Al rededor del encéfalo tenemos un tejido protector compuesto de 3 capas: Duramadre, Aracnoides y piamadre.</a:t>
              </a:r>
            </a:p>
            <a:p>
              <a:pPr>
                <a:lnSpc>
                  <a:spcPts val="3245"/>
                </a:lnSpc>
              </a:pPr>
              <a:r>
                <a:rPr lang="en-US" sz="2318">
                  <a:solidFill>
                    <a:srgbClr val="FFF9F9"/>
                  </a:solidFill>
                  <a:latin typeface="DM Sans"/>
                </a:rPr>
                <a:t>Estas protegen al encéfalo de daños mecánicos y biológicos.</a:t>
              </a:r>
            </a:p>
            <a:p>
              <a:pPr>
                <a:lnSpc>
                  <a:spcPts val="3245"/>
                </a:lnSpc>
              </a:pPr>
              <a:r>
                <a:rPr lang="en-US" sz="2318">
                  <a:solidFill>
                    <a:srgbClr val="FFF9F9"/>
                  </a:solidFill>
                  <a:latin typeface="DM Sans"/>
                </a:rPr>
                <a:t>Los nervios los clasificaremos de acuerdo a la dirección en que se mueve el potencial de acción. Habrán nervios aferentes (desde el tejido estimulado hacia el SNC), eferentes (desde el SNC hacia un tejido) y mixtos (pueden funcionar como aferente y eferente)</a:t>
              </a:r>
            </a:p>
            <a:p>
              <a:pPr>
                <a:lnSpc>
                  <a:spcPts val="3245"/>
                </a:lnSpc>
                <a:spcBef>
                  <a:spcPct val="0"/>
                </a:spcBef>
              </a:pPr>
              <a:endParaRPr lang="en-US" sz="2318">
                <a:solidFill>
                  <a:srgbClr val="FFF9F9"/>
                </a:solidFill>
                <a:latin typeface="DM Sans"/>
              </a:endParaRPr>
            </a:p>
          </p:txBody>
        </p:sp>
        <p:sp>
          <p:nvSpPr>
            <p:cNvPr id="15" name="TextBox 15"/>
            <p:cNvSpPr txBox="1"/>
            <p:nvPr/>
          </p:nvSpPr>
          <p:spPr>
            <a:xfrm>
              <a:off x="0" y="0"/>
              <a:ext cx="9976631" cy="1142095"/>
            </a:xfrm>
            <a:prstGeom prst="rect">
              <a:avLst/>
            </a:prstGeom>
          </p:spPr>
          <p:txBody>
            <a:bodyPr lIns="0" tIns="0" rIns="0" bIns="0" rtlCol="0" anchor="t">
              <a:spAutoFit/>
            </a:bodyPr>
            <a:lstStyle/>
            <a:p>
              <a:pPr>
                <a:lnSpc>
                  <a:spcPts val="6743"/>
                </a:lnSpc>
              </a:pPr>
              <a:r>
                <a:rPr lang="en-US" sz="5619" spc="-112">
                  <a:solidFill>
                    <a:srgbClr val="FFF9F9"/>
                  </a:solidFill>
                  <a:latin typeface="DM Sans Bold"/>
                </a:rPr>
                <a:t>Nervios</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C6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6577642">
            <a:off x="1715481" y="3739338"/>
            <a:ext cx="823428" cy="808456"/>
          </a:xfrm>
          <a:prstGeom prst="rect">
            <a:avLst/>
          </a:prstGeom>
        </p:spPr>
      </p:pic>
      <p:pic>
        <p:nvPicPr>
          <p:cNvPr id="3" name="Picture 3"/>
          <p:cNvPicPr>
            <a:picLocks noChangeAspect="1"/>
          </p:cNvPicPr>
          <p:nvPr/>
        </p:nvPicPr>
        <p:blipFill>
          <a:blip r:embed="rId2"/>
          <a:srcRect/>
          <a:stretch>
            <a:fillRect/>
          </a:stretch>
        </p:blipFill>
        <p:spPr>
          <a:xfrm rot="-633786">
            <a:off x="9397913" y="8838015"/>
            <a:ext cx="823428" cy="808456"/>
          </a:xfrm>
          <a:prstGeom prst="rect">
            <a:avLst/>
          </a:prstGeom>
        </p:spPr>
      </p:pic>
      <p:grpSp>
        <p:nvGrpSpPr>
          <p:cNvPr id="4" name="Group 4"/>
          <p:cNvGrpSpPr/>
          <p:nvPr/>
        </p:nvGrpSpPr>
        <p:grpSpPr>
          <a:xfrm>
            <a:off x="4077936" y="1028700"/>
            <a:ext cx="4989543" cy="5349217"/>
            <a:chOff x="0" y="0"/>
            <a:chExt cx="6652723" cy="7132289"/>
          </a:xfrm>
        </p:grpSpPr>
        <p:pic>
          <p:nvPicPr>
            <p:cNvPr id="5" name="Picture 5"/>
            <p:cNvPicPr>
              <a:picLocks noChangeAspect="1"/>
            </p:cNvPicPr>
            <p:nvPr/>
          </p:nvPicPr>
          <p:blipFill>
            <a:blip r:embed="rId3"/>
            <a:srcRect/>
            <a:stretch>
              <a:fillRect/>
            </a:stretch>
          </p:blipFill>
          <p:spPr>
            <a:xfrm rot="-1419754">
              <a:off x="2264660" y="405461"/>
              <a:ext cx="2515896" cy="2364942"/>
            </a:xfrm>
            <a:prstGeom prst="rect">
              <a:avLst/>
            </a:prstGeom>
          </p:spPr>
        </p:pic>
        <p:pic>
          <p:nvPicPr>
            <p:cNvPr id="6" name="Picture 6"/>
            <p:cNvPicPr>
              <a:picLocks noChangeAspect="1"/>
            </p:cNvPicPr>
            <p:nvPr/>
          </p:nvPicPr>
          <p:blipFill>
            <a:blip r:embed="rId3"/>
            <a:srcRect/>
            <a:stretch>
              <a:fillRect/>
            </a:stretch>
          </p:blipFill>
          <p:spPr>
            <a:xfrm rot="-1419754">
              <a:off x="368822" y="4361886"/>
              <a:ext cx="2515896" cy="2364942"/>
            </a:xfrm>
            <a:prstGeom prst="rect">
              <a:avLst/>
            </a:prstGeom>
          </p:spPr>
        </p:pic>
        <p:pic>
          <p:nvPicPr>
            <p:cNvPr id="7" name="Picture 7"/>
            <p:cNvPicPr>
              <a:picLocks noChangeAspect="1"/>
            </p:cNvPicPr>
            <p:nvPr/>
          </p:nvPicPr>
          <p:blipFill>
            <a:blip r:embed="rId3"/>
            <a:srcRect/>
            <a:stretch>
              <a:fillRect/>
            </a:stretch>
          </p:blipFill>
          <p:spPr>
            <a:xfrm rot="-1419754">
              <a:off x="3768005" y="4361886"/>
              <a:ext cx="2515896" cy="2364942"/>
            </a:xfrm>
            <a:prstGeom prst="rect">
              <a:avLst/>
            </a:prstGeom>
          </p:spPr>
        </p:pic>
        <p:grpSp>
          <p:nvGrpSpPr>
            <p:cNvPr id="8" name="Group 8"/>
            <p:cNvGrpSpPr/>
            <p:nvPr/>
          </p:nvGrpSpPr>
          <p:grpSpPr>
            <a:xfrm rot="5400000">
              <a:off x="970330" y="4251303"/>
              <a:ext cx="1396155" cy="186465"/>
              <a:chOff x="0" y="0"/>
              <a:chExt cx="3803650" cy="508000"/>
            </a:xfrm>
          </p:grpSpPr>
          <p:sp>
            <p:nvSpPr>
              <p:cNvPr id="9" name="Freeform 9"/>
              <p:cNvSpPr/>
              <p:nvPr/>
            </p:nvSpPr>
            <p:spPr>
              <a:xfrm>
                <a:off x="0" y="215900"/>
                <a:ext cx="3507740" cy="76200"/>
              </a:xfrm>
              <a:custGeom>
                <a:avLst/>
                <a:gdLst/>
                <a:ahLst/>
                <a:cxnLst/>
                <a:rect l="l" t="t" r="r" b="b"/>
                <a:pathLst>
                  <a:path w="3507740" h="76200">
                    <a:moveTo>
                      <a:pt x="0" y="0"/>
                    </a:moveTo>
                    <a:lnTo>
                      <a:pt x="3507740" y="0"/>
                    </a:lnTo>
                    <a:lnTo>
                      <a:pt x="3507740" y="76200"/>
                    </a:lnTo>
                    <a:lnTo>
                      <a:pt x="0" y="76200"/>
                    </a:lnTo>
                    <a:close/>
                  </a:path>
                </a:pathLst>
              </a:custGeom>
              <a:solidFill>
                <a:srgbClr val="FFB8AE"/>
              </a:solidFill>
            </p:spPr>
          </p:sp>
          <p:sp>
            <p:nvSpPr>
              <p:cNvPr id="10" name="Freeform 10"/>
              <p:cNvSpPr/>
              <p:nvPr/>
            </p:nvSpPr>
            <p:spPr>
              <a:xfrm>
                <a:off x="3429000" y="1270"/>
                <a:ext cx="374650" cy="505460"/>
              </a:xfrm>
              <a:custGeom>
                <a:avLst/>
                <a:gdLst/>
                <a:ahLst/>
                <a:cxnLst/>
                <a:rect l="l" t="t" r="r" b="b"/>
                <a:pathLst>
                  <a:path w="374650" h="505460">
                    <a:moveTo>
                      <a:pt x="0" y="505460"/>
                    </a:moveTo>
                    <a:lnTo>
                      <a:pt x="0" y="0"/>
                    </a:lnTo>
                    <a:lnTo>
                      <a:pt x="374650" y="252730"/>
                    </a:lnTo>
                    <a:close/>
                  </a:path>
                </a:pathLst>
              </a:custGeom>
              <a:solidFill>
                <a:srgbClr val="FFB8AE"/>
              </a:solidFill>
            </p:spPr>
          </p:sp>
        </p:grpSp>
        <p:sp>
          <p:nvSpPr>
            <p:cNvPr id="11" name="TextBox 11"/>
            <p:cNvSpPr txBox="1"/>
            <p:nvPr/>
          </p:nvSpPr>
          <p:spPr>
            <a:xfrm>
              <a:off x="3708589" y="5004513"/>
              <a:ext cx="2741401" cy="1041590"/>
            </a:xfrm>
            <a:prstGeom prst="rect">
              <a:avLst/>
            </a:prstGeom>
          </p:spPr>
          <p:txBody>
            <a:bodyPr lIns="0" tIns="0" rIns="0" bIns="0" rtlCol="0" anchor="t">
              <a:spAutoFit/>
            </a:bodyPr>
            <a:lstStyle/>
            <a:p>
              <a:pPr algn="ctr">
                <a:lnSpc>
                  <a:spcPts val="3190"/>
                </a:lnSpc>
              </a:pPr>
              <a:r>
                <a:rPr lang="en-US" sz="2279">
                  <a:solidFill>
                    <a:srgbClr val="003D2F"/>
                  </a:solidFill>
                  <a:latin typeface="DM Sans Bold"/>
                </a:rPr>
                <a:t>Sistema</a:t>
              </a:r>
            </a:p>
            <a:p>
              <a:pPr algn="ctr">
                <a:lnSpc>
                  <a:spcPts val="3190"/>
                </a:lnSpc>
                <a:spcBef>
                  <a:spcPct val="0"/>
                </a:spcBef>
              </a:pPr>
              <a:r>
                <a:rPr lang="en-US" sz="2279">
                  <a:solidFill>
                    <a:srgbClr val="003D2F"/>
                  </a:solidFill>
                  <a:latin typeface="DM Sans Bold"/>
                </a:rPr>
                <a:t>Parasimpático</a:t>
              </a:r>
            </a:p>
          </p:txBody>
        </p:sp>
        <p:grpSp>
          <p:nvGrpSpPr>
            <p:cNvPr id="12" name="Group 12"/>
            <p:cNvGrpSpPr/>
            <p:nvPr/>
          </p:nvGrpSpPr>
          <p:grpSpPr>
            <a:xfrm rot="5400000">
              <a:off x="4421108" y="4317828"/>
              <a:ext cx="1396155" cy="186465"/>
              <a:chOff x="0" y="0"/>
              <a:chExt cx="3803650" cy="508000"/>
            </a:xfrm>
          </p:grpSpPr>
          <p:sp>
            <p:nvSpPr>
              <p:cNvPr id="13" name="Freeform 13"/>
              <p:cNvSpPr/>
              <p:nvPr/>
            </p:nvSpPr>
            <p:spPr>
              <a:xfrm>
                <a:off x="0" y="215900"/>
                <a:ext cx="3507740" cy="76200"/>
              </a:xfrm>
              <a:custGeom>
                <a:avLst/>
                <a:gdLst/>
                <a:ahLst/>
                <a:cxnLst/>
                <a:rect l="l" t="t" r="r" b="b"/>
                <a:pathLst>
                  <a:path w="3507740" h="76200">
                    <a:moveTo>
                      <a:pt x="0" y="0"/>
                    </a:moveTo>
                    <a:lnTo>
                      <a:pt x="3507740" y="0"/>
                    </a:lnTo>
                    <a:lnTo>
                      <a:pt x="3507740" y="76200"/>
                    </a:lnTo>
                    <a:lnTo>
                      <a:pt x="0" y="76200"/>
                    </a:lnTo>
                    <a:close/>
                  </a:path>
                </a:pathLst>
              </a:custGeom>
              <a:solidFill>
                <a:srgbClr val="FFB8AE"/>
              </a:solidFill>
            </p:spPr>
          </p:sp>
          <p:sp>
            <p:nvSpPr>
              <p:cNvPr id="14" name="Freeform 14"/>
              <p:cNvSpPr/>
              <p:nvPr/>
            </p:nvSpPr>
            <p:spPr>
              <a:xfrm>
                <a:off x="3429000" y="1270"/>
                <a:ext cx="374650" cy="505460"/>
              </a:xfrm>
              <a:custGeom>
                <a:avLst/>
                <a:gdLst/>
                <a:ahLst/>
                <a:cxnLst/>
                <a:rect l="l" t="t" r="r" b="b"/>
                <a:pathLst>
                  <a:path w="374650" h="505460">
                    <a:moveTo>
                      <a:pt x="0" y="505460"/>
                    </a:moveTo>
                    <a:lnTo>
                      <a:pt x="0" y="0"/>
                    </a:lnTo>
                    <a:lnTo>
                      <a:pt x="374650" y="252730"/>
                    </a:lnTo>
                    <a:close/>
                  </a:path>
                </a:pathLst>
              </a:custGeom>
              <a:solidFill>
                <a:srgbClr val="FFB8AE"/>
              </a:solidFill>
            </p:spPr>
          </p:sp>
        </p:grpSp>
        <p:grpSp>
          <p:nvGrpSpPr>
            <p:cNvPr id="15" name="Group 15"/>
            <p:cNvGrpSpPr/>
            <p:nvPr/>
          </p:nvGrpSpPr>
          <p:grpSpPr>
            <a:xfrm>
              <a:off x="1668408" y="3357815"/>
              <a:ext cx="3480970" cy="401161"/>
              <a:chOff x="0" y="0"/>
              <a:chExt cx="3823970" cy="440690"/>
            </a:xfrm>
          </p:grpSpPr>
          <p:sp>
            <p:nvSpPr>
              <p:cNvPr id="16" name="Freeform 16"/>
              <p:cNvSpPr/>
              <p:nvPr/>
            </p:nvSpPr>
            <p:spPr>
              <a:xfrm>
                <a:off x="0" y="0"/>
                <a:ext cx="3823970" cy="440690"/>
              </a:xfrm>
              <a:custGeom>
                <a:avLst/>
                <a:gdLst/>
                <a:ahLst/>
                <a:cxnLst/>
                <a:rect l="l" t="t" r="r" b="b"/>
                <a:pathLst>
                  <a:path w="3823970" h="440690">
                    <a:moveTo>
                      <a:pt x="3785870" y="0"/>
                    </a:moveTo>
                    <a:cubicBezTo>
                      <a:pt x="3764280" y="0"/>
                      <a:pt x="3747770" y="16510"/>
                      <a:pt x="3747770" y="38100"/>
                    </a:cubicBezTo>
                    <a:lnTo>
                      <a:pt x="3747770" y="193040"/>
                    </a:lnTo>
                    <a:lnTo>
                      <a:pt x="76200" y="193040"/>
                    </a:lnTo>
                    <a:lnTo>
                      <a:pt x="76200" y="38100"/>
                    </a:lnTo>
                    <a:cubicBezTo>
                      <a:pt x="76200" y="16510"/>
                      <a:pt x="59690" y="0"/>
                      <a:pt x="38100" y="0"/>
                    </a:cubicBezTo>
                    <a:cubicBezTo>
                      <a:pt x="16510" y="0"/>
                      <a:pt x="0" y="16510"/>
                      <a:pt x="0" y="38100"/>
                    </a:cubicBezTo>
                    <a:lnTo>
                      <a:pt x="0" y="402590"/>
                    </a:lnTo>
                    <a:cubicBezTo>
                      <a:pt x="0" y="424180"/>
                      <a:pt x="16510" y="440690"/>
                      <a:pt x="38100" y="440690"/>
                    </a:cubicBezTo>
                    <a:cubicBezTo>
                      <a:pt x="59690" y="440690"/>
                      <a:pt x="76200" y="424180"/>
                      <a:pt x="76200" y="402590"/>
                    </a:cubicBezTo>
                    <a:lnTo>
                      <a:pt x="76200" y="269240"/>
                    </a:lnTo>
                    <a:lnTo>
                      <a:pt x="3747770" y="269240"/>
                    </a:lnTo>
                    <a:lnTo>
                      <a:pt x="3747770" y="402590"/>
                    </a:lnTo>
                    <a:cubicBezTo>
                      <a:pt x="3747770" y="424180"/>
                      <a:pt x="3764280" y="440690"/>
                      <a:pt x="3785870" y="440690"/>
                    </a:cubicBezTo>
                    <a:cubicBezTo>
                      <a:pt x="3807460" y="440690"/>
                      <a:pt x="3823970" y="424180"/>
                      <a:pt x="3823970" y="402590"/>
                    </a:cubicBezTo>
                    <a:lnTo>
                      <a:pt x="3823970" y="38100"/>
                    </a:lnTo>
                    <a:cubicBezTo>
                      <a:pt x="3823970" y="16510"/>
                      <a:pt x="3806190" y="0"/>
                      <a:pt x="3785870" y="0"/>
                    </a:cubicBezTo>
                    <a:close/>
                  </a:path>
                </a:pathLst>
              </a:custGeom>
              <a:solidFill>
                <a:srgbClr val="FFB8AE"/>
              </a:solidFill>
            </p:spPr>
          </p:sp>
        </p:grpSp>
        <p:sp>
          <p:nvSpPr>
            <p:cNvPr id="17" name="TextBox 17"/>
            <p:cNvSpPr txBox="1"/>
            <p:nvPr/>
          </p:nvSpPr>
          <p:spPr>
            <a:xfrm>
              <a:off x="2407977" y="1114612"/>
              <a:ext cx="2229262" cy="1041590"/>
            </a:xfrm>
            <a:prstGeom prst="rect">
              <a:avLst/>
            </a:prstGeom>
          </p:spPr>
          <p:txBody>
            <a:bodyPr lIns="0" tIns="0" rIns="0" bIns="0" rtlCol="0" anchor="t">
              <a:spAutoFit/>
            </a:bodyPr>
            <a:lstStyle/>
            <a:p>
              <a:pPr algn="ctr">
                <a:lnSpc>
                  <a:spcPts val="3190"/>
                </a:lnSpc>
              </a:pPr>
              <a:r>
                <a:rPr lang="en-US" sz="2279">
                  <a:solidFill>
                    <a:srgbClr val="003D2F"/>
                  </a:solidFill>
                  <a:latin typeface="DM Sans Bold"/>
                </a:rPr>
                <a:t>Sistema</a:t>
              </a:r>
            </a:p>
            <a:p>
              <a:pPr algn="ctr">
                <a:lnSpc>
                  <a:spcPts val="3190"/>
                </a:lnSpc>
                <a:spcBef>
                  <a:spcPct val="0"/>
                </a:spcBef>
              </a:pPr>
              <a:r>
                <a:rPr lang="en-US" sz="2279">
                  <a:solidFill>
                    <a:srgbClr val="003D2F"/>
                  </a:solidFill>
                  <a:latin typeface="DM Sans Bold"/>
                </a:rPr>
                <a:t>Autónomo </a:t>
              </a:r>
            </a:p>
          </p:txBody>
        </p:sp>
        <p:sp>
          <p:nvSpPr>
            <p:cNvPr id="18" name="TextBox 18"/>
            <p:cNvSpPr txBox="1"/>
            <p:nvPr/>
          </p:nvSpPr>
          <p:spPr>
            <a:xfrm>
              <a:off x="512139" y="5071038"/>
              <a:ext cx="2229262" cy="1041590"/>
            </a:xfrm>
            <a:prstGeom prst="rect">
              <a:avLst/>
            </a:prstGeom>
          </p:spPr>
          <p:txBody>
            <a:bodyPr lIns="0" tIns="0" rIns="0" bIns="0" rtlCol="0" anchor="t">
              <a:spAutoFit/>
            </a:bodyPr>
            <a:lstStyle/>
            <a:p>
              <a:pPr algn="ctr">
                <a:lnSpc>
                  <a:spcPts val="3190"/>
                </a:lnSpc>
              </a:pPr>
              <a:r>
                <a:rPr lang="en-US" sz="2279">
                  <a:solidFill>
                    <a:srgbClr val="003D2F"/>
                  </a:solidFill>
                  <a:latin typeface="DM Sans Bold"/>
                </a:rPr>
                <a:t>Sistema</a:t>
              </a:r>
            </a:p>
            <a:p>
              <a:pPr algn="ctr">
                <a:lnSpc>
                  <a:spcPts val="3190"/>
                </a:lnSpc>
                <a:spcBef>
                  <a:spcPct val="0"/>
                </a:spcBef>
              </a:pPr>
              <a:r>
                <a:rPr lang="en-US" sz="2279">
                  <a:solidFill>
                    <a:srgbClr val="003D2F"/>
                  </a:solidFill>
                  <a:latin typeface="DM Sans Bold"/>
                </a:rPr>
                <a:t>Simpático</a:t>
              </a:r>
            </a:p>
          </p:txBody>
        </p:sp>
        <p:grpSp>
          <p:nvGrpSpPr>
            <p:cNvPr id="19" name="Group 19"/>
            <p:cNvGrpSpPr/>
            <p:nvPr/>
          </p:nvGrpSpPr>
          <p:grpSpPr>
            <a:xfrm rot="-5400000">
              <a:off x="2710610" y="2775828"/>
              <a:ext cx="1377145" cy="158708"/>
              <a:chOff x="0" y="0"/>
              <a:chExt cx="3823970" cy="440690"/>
            </a:xfrm>
          </p:grpSpPr>
          <p:sp>
            <p:nvSpPr>
              <p:cNvPr id="20" name="Freeform 20"/>
              <p:cNvSpPr/>
              <p:nvPr/>
            </p:nvSpPr>
            <p:spPr>
              <a:xfrm>
                <a:off x="0" y="0"/>
                <a:ext cx="3823970" cy="440690"/>
              </a:xfrm>
              <a:custGeom>
                <a:avLst/>
                <a:gdLst/>
                <a:ahLst/>
                <a:cxnLst/>
                <a:rect l="l" t="t" r="r" b="b"/>
                <a:pathLst>
                  <a:path w="3823970" h="440690">
                    <a:moveTo>
                      <a:pt x="3785870" y="0"/>
                    </a:moveTo>
                    <a:cubicBezTo>
                      <a:pt x="3764280" y="0"/>
                      <a:pt x="3747770" y="16510"/>
                      <a:pt x="3747770" y="38100"/>
                    </a:cubicBezTo>
                    <a:lnTo>
                      <a:pt x="3747770" y="193040"/>
                    </a:lnTo>
                    <a:lnTo>
                      <a:pt x="76200" y="193040"/>
                    </a:lnTo>
                    <a:lnTo>
                      <a:pt x="76200" y="38100"/>
                    </a:lnTo>
                    <a:cubicBezTo>
                      <a:pt x="76200" y="16510"/>
                      <a:pt x="59690" y="0"/>
                      <a:pt x="38100" y="0"/>
                    </a:cubicBezTo>
                    <a:cubicBezTo>
                      <a:pt x="16510" y="0"/>
                      <a:pt x="0" y="16510"/>
                      <a:pt x="0" y="38100"/>
                    </a:cubicBezTo>
                    <a:lnTo>
                      <a:pt x="0" y="402590"/>
                    </a:lnTo>
                    <a:cubicBezTo>
                      <a:pt x="0" y="424180"/>
                      <a:pt x="16510" y="440690"/>
                      <a:pt x="38100" y="440690"/>
                    </a:cubicBezTo>
                    <a:cubicBezTo>
                      <a:pt x="59690" y="440690"/>
                      <a:pt x="76200" y="424180"/>
                      <a:pt x="76200" y="402590"/>
                    </a:cubicBezTo>
                    <a:lnTo>
                      <a:pt x="76200" y="269240"/>
                    </a:lnTo>
                    <a:lnTo>
                      <a:pt x="3747770" y="269240"/>
                    </a:lnTo>
                    <a:lnTo>
                      <a:pt x="3747770" y="402590"/>
                    </a:lnTo>
                    <a:cubicBezTo>
                      <a:pt x="3747770" y="424180"/>
                      <a:pt x="3764280" y="440690"/>
                      <a:pt x="3785870" y="440690"/>
                    </a:cubicBezTo>
                    <a:cubicBezTo>
                      <a:pt x="3807460" y="440690"/>
                      <a:pt x="3823970" y="424180"/>
                      <a:pt x="3823970" y="402590"/>
                    </a:cubicBezTo>
                    <a:lnTo>
                      <a:pt x="3823970" y="38100"/>
                    </a:lnTo>
                    <a:cubicBezTo>
                      <a:pt x="3823970" y="16510"/>
                      <a:pt x="3806190" y="0"/>
                      <a:pt x="3785870" y="0"/>
                    </a:cubicBezTo>
                    <a:close/>
                  </a:path>
                </a:pathLst>
              </a:custGeom>
              <a:solidFill>
                <a:srgbClr val="FFB8AE"/>
              </a:solidFill>
            </p:spPr>
          </p:sp>
        </p:grpSp>
      </p:grpSp>
      <p:grpSp>
        <p:nvGrpSpPr>
          <p:cNvPr id="21" name="Group 21"/>
          <p:cNvGrpSpPr/>
          <p:nvPr/>
        </p:nvGrpSpPr>
        <p:grpSpPr>
          <a:xfrm>
            <a:off x="10288466" y="1028700"/>
            <a:ext cx="4811866" cy="5234692"/>
            <a:chOff x="0" y="0"/>
            <a:chExt cx="6415822" cy="6979590"/>
          </a:xfrm>
        </p:grpSpPr>
        <p:pic>
          <p:nvPicPr>
            <p:cNvPr id="22" name="Picture 22"/>
            <p:cNvPicPr>
              <a:picLocks noChangeAspect="1"/>
            </p:cNvPicPr>
            <p:nvPr/>
          </p:nvPicPr>
          <p:blipFill>
            <a:blip r:embed="rId3"/>
            <a:srcRect/>
            <a:stretch>
              <a:fillRect/>
            </a:stretch>
          </p:blipFill>
          <p:spPr>
            <a:xfrm rot="-1419754">
              <a:off x="2054597" y="391022"/>
              <a:ext cx="2426306" cy="2280727"/>
            </a:xfrm>
            <a:prstGeom prst="rect">
              <a:avLst/>
            </a:prstGeom>
          </p:spPr>
        </p:pic>
        <p:sp>
          <p:nvSpPr>
            <p:cNvPr id="23" name="TextBox 23"/>
            <p:cNvSpPr txBox="1"/>
            <p:nvPr/>
          </p:nvSpPr>
          <p:spPr>
            <a:xfrm>
              <a:off x="2192811" y="1064040"/>
              <a:ext cx="2149879" cy="1015381"/>
            </a:xfrm>
            <a:prstGeom prst="rect">
              <a:avLst/>
            </a:prstGeom>
          </p:spPr>
          <p:txBody>
            <a:bodyPr lIns="0" tIns="0" rIns="0" bIns="0" rtlCol="0" anchor="t">
              <a:spAutoFit/>
            </a:bodyPr>
            <a:lstStyle/>
            <a:p>
              <a:pPr algn="ctr">
                <a:lnSpc>
                  <a:spcPts val="3077"/>
                </a:lnSpc>
              </a:pPr>
              <a:r>
                <a:rPr lang="en-US" sz="2198">
                  <a:solidFill>
                    <a:srgbClr val="003D2F"/>
                  </a:solidFill>
                  <a:latin typeface="DM Sans Bold"/>
                </a:rPr>
                <a:t>Sistema</a:t>
              </a:r>
            </a:p>
            <a:p>
              <a:pPr algn="ctr">
                <a:lnSpc>
                  <a:spcPts val="3077"/>
                </a:lnSpc>
                <a:spcBef>
                  <a:spcPct val="0"/>
                </a:spcBef>
              </a:pPr>
              <a:r>
                <a:rPr lang="en-US" sz="2198">
                  <a:solidFill>
                    <a:srgbClr val="003D2F"/>
                  </a:solidFill>
                  <a:latin typeface="DM Sans Bold"/>
                </a:rPr>
                <a:t>Somático </a:t>
              </a:r>
            </a:p>
          </p:txBody>
        </p:sp>
        <p:pic>
          <p:nvPicPr>
            <p:cNvPr id="24" name="Picture 24"/>
            <p:cNvPicPr>
              <a:picLocks noChangeAspect="1"/>
            </p:cNvPicPr>
            <p:nvPr/>
          </p:nvPicPr>
          <p:blipFill>
            <a:blip r:embed="rId3"/>
            <a:srcRect/>
            <a:stretch>
              <a:fillRect/>
            </a:stretch>
          </p:blipFill>
          <p:spPr>
            <a:xfrm rot="-1419754">
              <a:off x="355689" y="4307840"/>
              <a:ext cx="2426306" cy="2280727"/>
            </a:xfrm>
            <a:prstGeom prst="rect">
              <a:avLst/>
            </a:prstGeom>
          </p:spPr>
        </p:pic>
        <p:pic>
          <p:nvPicPr>
            <p:cNvPr id="25" name="Picture 25"/>
            <p:cNvPicPr>
              <a:picLocks noChangeAspect="1"/>
            </p:cNvPicPr>
            <p:nvPr/>
          </p:nvPicPr>
          <p:blipFill>
            <a:blip r:embed="rId3"/>
            <a:srcRect/>
            <a:stretch>
              <a:fillRect/>
            </a:stretch>
          </p:blipFill>
          <p:spPr>
            <a:xfrm rot="-1419754">
              <a:off x="3633828" y="4307840"/>
              <a:ext cx="2426306" cy="2280727"/>
            </a:xfrm>
            <a:prstGeom prst="rect">
              <a:avLst/>
            </a:prstGeom>
          </p:spPr>
        </p:pic>
        <p:grpSp>
          <p:nvGrpSpPr>
            <p:cNvPr id="26" name="Group 26"/>
            <p:cNvGrpSpPr/>
            <p:nvPr/>
          </p:nvGrpSpPr>
          <p:grpSpPr>
            <a:xfrm rot="5400000">
              <a:off x="935777" y="4201194"/>
              <a:ext cx="1346439" cy="179825"/>
              <a:chOff x="0" y="0"/>
              <a:chExt cx="3803650" cy="508000"/>
            </a:xfrm>
          </p:grpSpPr>
          <p:sp>
            <p:nvSpPr>
              <p:cNvPr id="27" name="Freeform 27"/>
              <p:cNvSpPr/>
              <p:nvPr/>
            </p:nvSpPr>
            <p:spPr>
              <a:xfrm>
                <a:off x="0" y="215900"/>
                <a:ext cx="3507740" cy="76200"/>
              </a:xfrm>
              <a:custGeom>
                <a:avLst/>
                <a:gdLst/>
                <a:ahLst/>
                <a:cxnLst/>
                <a:rect l="l" t="t" r="r" b="b"/>
                <a:pathLst>
                  <a:path w="3507740" h="76200">
                    <a:moveTo>
                      <a:pt x="0" y="0"/>
                    </a:moveTo>
                    <a:lnTo>
                      <a:pt x="3507740" y="0"/>
                    </a:lnTo>
                    <a:lnTo>
                      <a:pt x="3507740" y="76200"/>
                    </a:lnTo>
                    <a:lnTo>
                      <a:pt x="0" y="76200"/>
                    </a:lnTo>
                    <a:close/>
                  </a:path>
                </a:pathLst>
              </a:custGeom>
              <a:solidFill>
                <a:srgbClr val="FFB8AE"/>
              </a:solidFill>
            </p:spPr>
          </p:sp>
          <p:sp>
            <p:nvSpPr>
              <p:cNvPr id="28" name="Freeform 28"/>
              <p:cNvSpPr/>
              <p:nvPr/>
            </p:nvSpPr>
            <p:spPr>
              <a:xfrm>
                <a:off x="3429000" y="1270"/>
                <a:ext cx="374650" cy="505460"/>
              </a:xfrm>
              <a:custGeom>
                <a:avLst/>
                <a:gdLst/>
                <a:ahLst/>
                <a:cxnLst/>
                <a:rect l="l" t="t" r="r" b="b"/>
                <a:pathLst>
                  <a:path w="374650" h="505460">
                    <a:moveTo>
                      <a:pt x="0" y="505460"/>
                    </a:moveTo>
                    <a:lnTo>
                      <a:pt x="0" y="0"/>
                    </a:lnTo>
                    <a:lnTo>
                      <a:pt x="374650" y="252730"/>
                    </a:lnTo>
                    <a:close/>
                  </a:path>
                </a:pathLst>
              </a:custGeom>
              <a:solidFill>
                <a:srgbClr val="FFB8AE"/>
              </a:solidFill>
            </p:spPr>
          </p:sp>
        </p:grpSp>
        <p:sp>
          <p:nvSpPr>
            <p:cNvPr id="29" name="TextBox 29"/>
            <p:cNvSpPr txBox="1"/>
            <p:nvPr/>
          </p:nvSpPr>
          <p:spPr>
            <a:xfrm>
              <a:off x="3576527" y="4916701"/>
              <a:ext cx="2643781" cy="1015381"/>
            </a:xfrm>
            <a:prstGeom prst="rect">
              <a:avLst/>
            </a:prstGeom>
          </p:spPr>
          <p:txBody>
            <a:bodyPr lIns="0" tIns="0" rIns="0" bIns="0" rtlCol="0" anchor="t">
              <a:spAutoFit/>
            </a:bodyPr>
            <a:lstStyle/>
            <a:p>
              <a:pPr algn="ctr">
                <a:lnSpc>
                  <a:spcPts val="3077"/>
                </a:lnSpc>
              </a:pPr>
              <a:r>
                <a:rPr lang="en-US" sz="2198">
                  <a:solidFill>
                    <a:srgbClr val="003D2F"/>
                  </a:solidFill>
                  <a:latin typeface="DM Sans Bold"/>
                </a:rPr>
                <a:t>Sistema</a:t>
              </a:r>
            </a:p>
            <a:p>
              <a:pPr algn="ctr">
                <a:lnSpc>
                  <a:spcPts val="3077"/>
                </a:lnSpc>
                <a:spcBef>
                  <a:spcPct val="0"/>
                </a:spcBef>
              </a:pPr>
              <a:r>
                <a:rPr lang="en-US" sz="2198">
                  <a:solidFill>
                    <a:srgbClr val="003D2F"/>
                  </a:solidFill>
                  <a:latin typeface="DM Sans Bold"/>
                </a:rPr>
                <a:t>Motriz</a:t>
              </a:r>
            </a:p>
          </p:txBody>
        </p:sp>
        <p:grpSp>
          <p:nvGrpSpPr>
            <p:cNvPr id="30" name="Group 30"/>
            <p:cNvGrpSpPr/>
            <p:nvPr/>
          </p:nvGrpSpPr>
          <p:grpSpPr>
            <a:xfrm rot="5400000">
              <a:off x="4263674" y="4265351"/>
              <a:ext cx="1346439" cy="179825"/>
              <a:chOff x="0" y="0"/>
              <a:chExt cx="3803650" cy="508000"/>
            </a:xfrm>
          </p:grpSpPr>
          <p:sp>
            <p:nvSpPr>
              <p:cNvPr id="31" name="Freeform 31"/>
              <p:cNvSpPr/>
              <p:nvPr/>
            </p:nvSpPr>
            <p:spPr>
              <a:xfrm>
                <a:off x="0" y="215900"/>
                <a:ext cx="3507740" cy="76200"/>
              </a:xfrm>
              <a:custGeom>
                <a:avLst/>
                <a:gdLst/>
                <a:ahLst/>
                <a:cxnLst/>
                <a:rect l="l" t="t" r="r" b="b"/>
                <a:pathLst>
                  <a:path w="3507740" h="76200">
                    <a:moveTo>
                      <a:pt x="0" y="0"/>
                    </a:moveTo>
                    <a:lnTo>
                      <a:pt x="3507740" y="0"/>
                    </a:lnTo>
                    <a:lnTo>
                      <a:pt x="3507740" y="76200"/>
                    </a:lnTo>
                    <a:lnTo>
                      <a:pt x="0" y="76200"/>
                    </a:lnTo>
                    <a:close/>
                  </a:path>
                </a:pathLst>
              </a:custGeom>
              <a:solidFill>
                <a:srgbClr val="FFB8AE"/>
              </a:solidFill>
            </p:spPr>
          </p:sp>
          <p:sp>
            <p:nvSpPr>
              <p:cNvPr id="32" name="Freeform 32"/>
              <p:cNvSpPr/>
              <p:nvPr/>
            </p:nvSpPr>
            <p:spPr>
              <a:xfrm>
                <a:off x="3429000" y="1270"/>
                <a:ext cx="374650" cy="505460"/>
              </a:xfrm>
              <a:custGeom>
                <a:avLst/>
                <a:gdLst/>
                <a:ahLst/>
                <a:cxnLst/>
                <a:rect l="l" t="t" r="r" b="b"/>
                <a:pathLst>
                  <a:path w="374650" h="505460">
                    <a:moveTo>
                      <a:pt x="0" y="505460"/>
                    </a:moveTo>
                    <a:lnTo>
                      <a:pt x="0" y="0"/>
                    </a:lnTo>
                    <a:lnTo>
                      <a:pt x="374650" y="252730"/>
                    </a:lnTo>
                    <a:close/>
                  </a:path>
                </a:pathLst>
              </a:custGeom>
              <a:solidFill>
                <a:srgbClr val="FFB8AE"/>
              </a:solidFill>
            </p:spPr>
          </p:sp>
        </p:grpSp>
        <p:grpSp>
          <p:nvGrpSpPr>
            <p:cNvPr id="33" name="Group 33"/>
            <p:cNvGrpSpPr/>
            <p:nvPr/>
          </p:nvGrpSpPr>
          <p:grpSpPr>
            <a:xfrm>
              <a:off x="1608996" y="3339523"/>
              <a:ext cx="3357014" cy="386876"/>
              <a:chOff x="0" y="0"/>
              <a:chExt cx="3823970" cy="440690"/>
            </a:xfrm>
          </p:grpSpPr>
          <p:sp>
            <p:nvSpPr>
              <p:cNvPr id="34" name="Freeform 34"/>
              <p:cNvSpPr/>
              <p:nvPr/>
            </p:nvSpPr>
            <p:spPr>
              <a:xfrm>
                <a:off x="0" y="0"/>
                <a:ext cx="3823970" cy="440690"/>
              </a:xfrm>
              <a:custGeom>
                <a:avLst/>
                <a:gdLst/>
                <a:ahLst/>
                <a:cxnLst/>
                <a:rect l="l" t="t" r="r" b="b"/>
                <a:pathLst>
                  <a:path w="3823970" h="440690">
                    <a:moveTo>
                      <a:pt x="3785870" y="0"/>
                    </a:moveTo>
                    <a:cubicBezTo>
                      <a:pt x="3764280" y="0"/>
                      <a:pt x="3747770" y="16510"/>
                      <a:pt x="3747770" y="38100"/>
                    </a:cubicBezTo>
                    <a:lnTo>
                      <a:pt x="3747770" y="193040"/>
                    </a:lnTo>
                    <a:lnTo>
                      <a:pt x="76200" y="193040"/>
                    </a:lnTo>
                    <a:lnTo>
                      <a:pt x="76200" y="38100"/>
                    </a:lnTo>
                    <a:cubicBezTo>
                      <a:pt x="76200" y="16510"/>
                      <a:pt x="59690" y="0"/>
                      <a:pt x="38100" y="0"/>
                    </a:cubicBezTo>
                    <a:cubicBezTo>
                      <a:pt x="16510" y="0"/>
                      <a:pt x="0" y="16510"/>
                      <a:pt x="0" y="38100"/>
                    </a:cubicBezTo>
                    <a:lnTo>
                      <a:pt x="0" y="402590"/>
                    </a:lnTo>
                    <a:cubicBezTo>
                      <a:pt x="0" y="424180"/>
                      <a:pt x="16510" y="440690"/>
                      <a:pt x="38100" y="440690"/>
                    </a:cubicBezTo>
                    <a:cubicBezTo>
                      <a:pt x="59690" y="440690"/>
                      <a:pt x="76200" y="424180"/>
                      <a:pt x="76200" y="402590"/>
                    </a:cubicBezTo>
                    <a:lnTo>
                      <a:pt x="76200" y="269240"/>
                    </a:lnTo>
                    <a:lnTo>
                      <a:pt x="3747770" y="269240"/>
                    </a:lnTo>
                    <a:lnTo>
                      <a:pt x="3747770" y="402590"/>
                    </a:lnTo>
                    <a:cubicBezTo>
                      <a:pt x="3747770" y="424180"/>
                      <a:pt x="3764280" y="440690"/>
                      <a:pt x="3785870" y="440690"/>
                    </a:cubicBezTo>
                    <a:cubicBezTo>
                      <a:pt x="3807460" y="440690"/>
                      <a:pt x="3823970" y="424180"/>
                      <a:pt x="3823970" y="402590"/>
                    </a:cubicBezTo>
                    <a:lnTo>
                      <a:pt x="3823970" y="38100"/>
                    </a:lnTo>
                    <a:cubicBezTo>
                      <a:pt x="3823970" y="16510"/>
                      <a:pt x="3806190" y="0"/>
                      <a:pt x="3785870" y="0"/>
                    </a:cubicBezTo>
                    <a:close/>
                  </a:path>
                </a:pathLst>
              </a:custGeom>
              <a:solidFill>
                <a:srgbClr val="FFB8AE"/>
              </a:solidFill>
            </p:spPr>
          </p:sp>
        </p:grpSp>
        <p:sp>
          <p:nvSpPr>
            <p:cNvPr id="35" name="TextBox 35"/>
            <p:cNvSpPr txBox="1"/>
            <p:nvPr/>
          </p:nvSpPr>
          <p:spPr>
            <a:xfrm>
              <a:off x="493902" y="4980857"/>
              <a:ext cx="2149879" cy="1015381"/>
            </a:xfrm>
            <a:prstGeom prst="rect">
              <a:avLst/>
            </a:prstGeom>
          </p:spPr>
          <p:txBody>
            <a:bodyPr lIns="0" tIns="0" rIns="0" bIns="0" rtlCol="0" anchor="t">
              <a:spAutoFit/>
            </a:bodyPr>
            <a:lstStyle/>
            <a:p>
              <a:pPr algn="ctr">
                <a:lnSpc>
                  <a:spcPts val="3077"/>
                </a:lnSpc>
              </a:pPr>
              <a:r>
                <a:rPr lang="en-US" sz="2198">
                  <a:solidFill>
                    <a:srgbClr val="003D2F"/>
                  </a:solidFill>
                  <a:latin typeface="DM Sans Bold"/>
                </a:rPr>
                <a:t>Sistema</a:t>
              </a:r>
            </a:p>
            <a:p>
              <a:pPr algn="ctr">
                <a:lnSpc>
                  <a:spcPts val="3077"/>
                </a:lnSpc>
                <a:spcBef>
                  <a:spcPct val="0"/>
                </a:spcBef>
              </a:pPr>
              <a:r>
                <a:rPr lang="en-US" sz="2198">
                  <a:solidFill>
                    <a:srgbClr val="003D2F"/>
                  </a:solidFill>
                  <a:latin typeface="DM Sans Bold"/>
                </a:rPr>
                <a:t>Sensorial</a:t>
              </a:r>
            </a:p>
          </p:txBody>
        </p:sp>
        <p:grpSp>
          <p:nvGrpSpPr>
            <p:cNvPr id="36" name="Group 36"/>
            <p:cNvGrpSpPr/>
            <p:nvPr/>
          </p:nvGrpSpPr>
          <p:grpSpPr>
            <a:xfrm rot="-5400000">
              <a:off x="2614086" y="2778260"/>
              <a:ext cx="1328105" cy="153056"/>
              <a:chOff x="0" y="0"/>
              <a:chExt cx="3823970" cy="440690"/>
            </a:xfrm>
          </p:grpSpPr>
          <p:sp>
            <p:nvSpPr>
              <p:cNvPr id="37" name="Freeform 37"/>
              <p:cNvSpPr/>
              <p:nvPr/>
            </p:nvSpPr>
            <p:spPr>
              <a:xfrm>
                <a:off x="0" y="0"/>
                <a:ext cx="3823970" cy="440690"/>
              </a:xfrm>
              <a:custGeom>
                <a:avLst/>
                <a:gdLst/>
                <a:ahLst/>
                <a:cxnLst/>
                <a:rect l="l" t="t" r="r" b="b"/>
                <a:pathLst>
                  <a:path w="3823970" h="440690">
                    <a:moveTo>
                      <a:pt x="3785870" y="0"/>
                    </a:moveTo>
                    <a:cubicBezTo>
                      <a:pt x="3764280" y="0"/>
                      <a:pt x="3747770" y="16510"/>
                      <a:pt x="3747770" y="38100"/>
                    </a:cubicBezTo>
                    <a:lnTo>
                      <a:pt x="3747770" y="193040"/>
                    </a:lnTo>
                    <a:lnTo>
                      <a:pt x="76200" y="193040"/>
                    </a:lnTo>
                    <a:lnTo>
                      <a:pt x="76200" y="38100"/>
                    </a:lnTo>
                    <a:cubicBezTo>
                      <a:pt x="76200" y="16510"/>
                      <a:pt x="59690" y="0"/>
                      <a:pt x="38100" y="0"/>
                    </a:cubicBezTo>
                    <a:cubicBezTo>
                      <a:pt x="16510" y="0"/>
                      <a:pt x="0" y="16510"/>
                      <a:pt x="0" y="38100"/>
                    </a:cubicBezTo>
                    <a:lnTo>
                      <a:pt x="0" y="402590"/>
                    </a:lnTo>
                    <a:cubicBezTo>
                      <a:pt x="0" y="424180"/>
                      <a:pt x="16510" y="440690"/>
                      <a:pt x="38100" y="440690"/>
                    </a:cubicBezTo>
                    <a:cubicBezTo>
                      <a:pt x="59690" y="440690"/>
                      <a:pt x="76200" y="424180"/>
                      <a:pt x="76200" y="402590"/>
                    </a:cubicBezTo>
                    <a:lnTo>
                      <a:pt x="76200" y="269240"/>
                    </a:lnTo>
                    <a:lnTo>
                      <a:pt x="3747770" y="269240"/>
                    </a:lnTo>
                    <a:lnTo>
                      <a:pt x="3747770" y="402590"/>
                    </a:lnTo>
                    <a:cubicBezTo>
                      <a:pt x="3747770" y="424180"/>
                      <a:pt x="3764280" y="440690"/>
                      <a:pt x="3785870" y="440690"/>
                    </a:cubicBezTo>
                    <a:cubicBezTo>
                      <a:pt x="3807460" y="440690"/>
                      <a:pt x="3823970" y="424180"/>
                      <a:pt x="3823970" y="402590"/>
                    </a:cubicBezTo>
                    <a:lnTo>
                      <a:pt x="3823970" y="38100"/>
                    </a:lnTo>
                    <a:cubicBezTo>
                      <a:pt x="3823970" y="16510"/>
                      <a:pt x="3806190" y="0"/>
                      <a:pt x="3785870" y="0"/>
                    </a:cubicBezTo>
                    <a:close/>
                  </a:path>
                </a:pathLst>
              </a:custGeom>
              <a:solidFill>
                <a:srgbClr val="FFB8AE"/>
              </a:solidFill>
            </p:spPr>
          </p:sp>
        </p:grpSp>
      </p:grpSp>
      <p:grpSp>
        <p:nvGrpSpPr>
          <p:cNvPr id="38" name="Group 38"/>
          <p:cNvGrpSpPr/>
          <p:nvPr/>
        </p:nvGrpSpPr>
        <p:grpSpPr>
          <a:xfrm>
            <a:off x="137851" y="6263392"/>
            <a:ext cx="7139534" cy="4015988"/>
            <a:chOff x="0" y="0"/>
            <a:chExt cx="1913890" cy="1076563"/>
          </a:xfrm>
        </p:grpSpPr>
        <p:sp>
          <p:nvSpPr>
            <p:cNvPr id="39" name="Freeform 39"/>
            <p:cNvSpPr/>
            <p:nvPr/>
          </p:nvSpPr>
          <p:spPr>
            <a:xfrm>
              <a:off x="0" y="0"/>
              <a:ext cx="1913890" cy="1076563"/>
            </a:xfrm>
            <a:custGeom>
              <a:avLst/>
              <a:gdLst/>
              <a:ahLst/>
              <a:cxnLst/>
              <a:rect l="l" t="t" r="r" b="b"/>
              <a:pathLst>
                <a:path w="1913890" h="1076563">
                  <a:moveTo>
                    <a:pt x="0" y="0"/>
                  </a:moveTo>
                  <a:lnTo>
                    <a:pt x="1913890" y="0"/>
                  </a:lnTo>
                  <a:lnTo>
                    <a:pt x="1913890" y="1076563"/>
                  </a:lnTo>
                  <a:lnTo>
                    <a:pt x="0" y="1076563"/>
                  </a:lnTo>
                  <a:close/>
                </a:path>
              </a:pathLst>
            </a:custGeom>
            <a:solidFill>
              <a:srgbClr val="FFB8AE"/>
            </a:solidFill>
          </p:spPr>
        </p:sp>
      </p:grpSp>
      <p:pic>
        <p:nvPicPr>
          <p:cNvPr id="40" name="Picture 40"/>
          <p:cNvPicPr>
            <a:picLocks noChangeAspect="1"/>
          </p:cNvPicPr>
          <p:nvPr/>
        </p:nvPicPr>
        <p:blipFill>
          <a:blip r:embed="rId4"/>
          <a:srcRect/>
          <a:stretch>
            <a:fillRect/>
          </a:stretch>
        </p:blipFill>
        <p:spPr>
          <a:xfrm rot="-60844">
            <a:off x="14722026" y="7236208"/>
            <a:ext cx="3262091" cy="30663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AE1D"/>
        </a:solidFill>
        <a:effectLst/>
      </p:bgPr>
    </p:bg>
    <p:spTree>
      <p:nvGrpSpPr>
        <p:cNvPr id="1" name=""/>
        <p:cNvGrpSpPr/>
        <p:nvPr/>
      </p:nvGrpSpPr>
      <p:grpSpPr>
        <a:xfrm>
          <a:off x="0" y="0"/>
          <a:ext cx="0" cy="0"/>
          <a:chOff x="0" y="0"/>
          <a:chExt cx="0" cy="0"/>
        </a:xfrm>
      </p:grpSpPr>
      <p:sp>
        <p:nvSpPr>
          <p:cNvPr id="2" name="TextBox 2"/>
          <p:cNvSpPr txBox="1"/>
          <p:nvPr/>
        </p:nvSpPr>
        <p:spPr>
          <a:xfrm>
            <a:off x="2116038" y="1628775"/>
            <a:ext cx="14055924" cy="3514725"/>
          </a:xfrm>
          <a:prstGeom prst="rect">
            <a:avLst/>
          </a:prstGeom>
        </p:spPr>
        <p:txBody>
          <a:bodyPr lIns="0" tIns="0" rIns="0" bIns="0" rtlCol="0" anchor="t">
            <a:spAutoFit/>
          </a:bodyPr>
          <a:lstStyle/>
          <a:p>
            <a:pPr marL="0" lvl="0" indent="0" algn="ctr">
              <a:lnSpc>
                <a:spcPts val="13200"/>
              </a:lnSpc>
            </a:pPr>
            <a:r>
              <a:rPr lang="en-US" sz="12000" spc="240">
                <a:solidFill>
                  <a:srgbClr val="FFF9F9"/>
                </a:solidFill>
                <a:latin typeface="Adumu Regular Bold"/>
              </a:rPr>
              <a:t>FUNCIONES DEL SISTEMA NERVIOSO</a:t>
            </a:r>
          </a:p>
        </p:txBody>
      </p:sp>
      <p:pic>
        <p:nvPicPr>
          <p:cNvPr id="3" name="Picture 3"/>
          <p:cNvPicPr>
            <a:picLocks noChangeAspect="1"/>
          </p:cNvPicPr>
          <p:nvPr/>
        </p:nvPicPr>
        <p:blipFill>
          <a:blip r:embed="rId2"/>
          <a:srcRect/>
          <a:stretch>
            <a:fillRect/>
          </a:stretch>
        </p:blipFill>
        <p:spPr>
          <a:xfrm rot="183506">
            <a:off x="-820202" y="8198174"/>
            <a:ext cx="20267146" cy="6411788"/>
          </a:xfrm>
          <a:prstGeom prst="rect">
            <a:avLst/>
          </a:prstGeom>
        </p:spPr>
      </p:pic>
      <p:pic>
        <p:nvPicPr>
          <p:cNvPr id="4" name="Picture 4"/>
          <p:cNvPicPr>
            <a:picLocks noChangeAspect="1"/>
          </p:cNvPicPr>
          <p:nvPr/>
        </p:nvPicPr>
        <p:blipFill>
          <a:blip r:embed="rId3"/>
          <a:srcRect/>
          <a:stretch>
            <a:fillRect/>
          </a:stretch>
        </p:blipFill>
        <p:spPr>
          <a:xfrm rot="-6577642">
            <a:off x="16279285" y="2760242"/>
            <a:ext cx="823428" cy="808456"/>
          </a:xfrm>
          <a:prstGeom prst="rect">
            <a:avLst/>
          </a:prstGeom>
        </p:spPr>
      </p:pic>
      <p:pic>
        <p:nvPicPr>
          <p:cNvPr id="5" name="Picture 5"/>
          <p:cNvPicPr>
            <a:picLocks noChangeAspect="1"/>
          </p:cNvPicPr>
          <p:nvPr/>
        </p:nvPicPr>
        <p:blipFill>
          <a:blip r:embed="rId3"/>
          <a:srcRect/>
          <a:stretch>
            <a:fillRect/>
          </a:stretch>
        </p:blipFill>
        <p:spPr>
          <a:xfrm rot="-6577642">
            <a:off x="2826538" y="1260111"/>
            <a:ext cx="770385" cy="756378"/>
          </a:xfrm>
          <a:prstGeom prst="rect">
            <a:avLst/>
          </a:prstGeom>
        </p:spPr>
      </p:pic>
      <p:pic>
        <p:nvPicPr>
          <p:cNvPr id="6" name="Picture 6"/>
          <p:cNvPicPr>
            <a:picLocks noChangeAspect="1"/>
          </p:cNvPicPr>
          <p:nvPr/>
        </p:nvPicPr>
        <p:blipFill>
          <a:blip r:embed="rId3"/>
          <a:srcRect/>
          <a:stretch>
            <a:fillRect/>
          </a:stretch>
        </p:blipFill>
        <p:spPr>
          <a:xfrm rot="-1078644">
            <a:off x="10184948" y="5260714"/>
            <a:ext cx="770385" cy="756378"/>
          </a:xfrm>
          <a:prstGeom prst="rect">
            <a:avLst/>
          </a:prstGeom>
        </p:spPr>
      </p:pic>
      <p:pic>
        <p:nvPicPr>
          <p:cNvPr id="7" name="Picture 7"/>
          <p:cNvPicPr>
            <a:picLocks noChangeAspect="1"/>
          </p:cNvPicPr>
          <p:nvPr/>
        </p:nvPicPr>
        <p:blipFill>
          <a:blip r:embed="rId3"/>
          <a:srcRect/>
          <a:stretch>
            <a:fillRect/>
          </a:stretch>
        </p:blipFill>
        <p:spPr>
          <a:xfrm rot="-2700000">
            <a:off x="17017497" y="7763514"/>
            <a:ext cx="483605" cy="474813"/>
          </a:xfrm>
          <a:prstGeom prst="rect">
            <a:avLst/>
          </a:prstGeom>
        </p:spPr>
      </p:pic>
      <p:pic>
        <p:nvPicPr>
          <p:cNvPr id="8" name="Picture 8"/>
          <p:cNvPicPr>
            <a:picLocks noChangeAspect="1"/>
          </p:cNvPicPr>
          <p:nvPr/>
        </p:nvPicPr>
        <p:blipFill>
          <a:blip r:embed="rId4"/>
          <a:srcRect/>
          <a:stretch>
            <a:fillRect/>
          </a:stretch>
        </p:blipFill>
        <p:spPr>
          <a:xfrm>
            <a:off x="13998677" y="6117514"/>
            <a:ext cx="1789219" cy="284413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AE1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036368">
            <a:off x="12568186" y="790012"/>
            <a:ext cx="15560440" cy="9421139"/>
          </a:xfrm>
          <a:prstGeom prst="rect">
            <a:avLst/>
          </a:prstGeom>
        </p:spPr>
      </p:pic>
      <p:pic>
        <p:nvPicPr>
          <p:cNvPr id="3" name="Picture 3"/>
          <p:cNvPicPr>
            <a:picLocks noChangeAspect="1"/>
          </p:cNvPicPr>
          <p:nvPr/>
        </p:nvPicPr>
        <p:blipFill>
          <a:blip r:embed="rId3"/>
          <a:srcRect/>
          <a:stretch>
            <a:fillRect/>
          </a:stretch>
        </p:blipFill>
        <p:spPr>
          <a:xfrm rot="-6577642">
            <a:off x="-247341" y="1061300"/>
            <a:ext cx="770385" cy="756378"/>
          </a:xfrm>
          <a:prstGeom prst="rect">
            <a:avLst/>
          </a:prstGeom>
        </p:spPr>
      </p:pic>
      <p:pic>
        <p:nvPicPr>
          <p:cNvPr id="4" name="Picture 4"/>
          <p:cNvPicPr>
            <a:picLocks noChangeAspect="1"/>
          </p:cNvPicPr>
          <p:nvPr/>
        </p:nvPicPr>
        <p:blipFill>
          <a:blip r:embed="rId3"/>
          <a:srcRect/>
          <a:stretch>
            <a:fillRect/>
          </a:stretch>
        </p:blipFill>
        <p:spPr>
          <a:xfrm rot="-1078644">
            <a:off x="4131949" y="81583"/>
            <a:ext cx="625857" cy="614477"/>
          </a:xfrm>
          <a:prstGeom prst="rect">
            <a:avLst/>
          </a:prstGeom>
        </p:spPr>
      </p:pic>
      <p:grpSp>
        <p:nvGrpSpPr>
          <p:cNvPr id="5" name="Group 5"/>
          <p:cNvGrpSpPr/>
          <p:nvPr/>
        </p:nvGrpSpPr>
        <p:grpSpPr>
          <a:xfrm>
            <a:off x="137851" y="6271012"/>
            <a:ext cx="7139534" cy="4015988"/>
            <a:chOff x="0" y="0"/>
            <a:chExt cx="1913890" cy="1076563"/>
          </a:xfrm>
        </p:grpSpPr>
        <p:sp>
          <p:nvSpPr>
            <p:cNvPr id="6" name="Freeform 6"/>
            <p:cNvSpPr/>
            <p:nvPr/>
          </p:nvSpPr>
          <p:spPr>
            <a:xfrm>
              <a:off x="0" y="0"/>
              <a:ext cx="1913890" cy="1076563"/>
            </a:xfrm>
            <a:custGeom>
              <a:avLst/>
              <a:gdLst/>
              <a:ahLst/>
              <a:cxnLst/>
              <a:rect l="l" t="t" r="r" b="b"/>
              <a:pathLst>
                <a:path w="1913890" h="1076563">
                  <a:moveTo>
                    <a:pt x="0" y="0"/>
                  </a:moveTo>
                  <a:lnTo>
                    <a:pt x="1913890" y="0"/>
                  </a:lnTo>
                  <a:lnTo>
                    <a:pt x="1913890" y="1076563"/>
                  </a:lnTo>
                  <a:lnTo>
                    <a:pt x="0" y="1076563"/>
                  </a:lnTo>
                  <a:close/>
                </a:path>
              </a:pathLst>
            </a:custGeom>
            <a:solidFill>
              <a:srgbClr val="FFB8AE"/>
            </a:solidFill>
          </p:spPr>
        </p:sp>
      </p:grpSp>
      <p:pic>
        <p:nvPicPr>
          <p:cNvPr id="7" name="Picture 7"/>
          <p:cNvPicPr>
            <a:picLocks noChangeAspect="1"/>
          </p:cNvPicPr>
          <p:nvPr/>
        </p:nvPicPr>
        <p:blipFill>
          <a:blip r:embed="rId4"/>
          <a:srcRect/>
          <a:stretch>
            <a:fillRect/>
          </a:stretch>
        </p:blipFill>
        <p:spPr>
          <a:xfrm>
            <a:off x="7527356" y="191323"/>
            <a:ext cx="13685261" cy="8285803"/>
          </a:xfrm>
          <a:prstGeom prst="rect">
            <a:avLst/>
          </a:prstGeom>
        </p:spPr>
      </p:pic>
      <p:pic>
        <p:nvPicPr>
          <p:cNvPr id="8" name="Picture 8"/>
          <p:cNvPicPr>
            <a:picLocks noChangeAspect="1"/>
          </p:cNvPicPr>
          <p:nvPr/>
        </p:nvPicPr>
        <p:blipFill>
          <a:blip r:embed="rId3"/>
          <a:srcRect/>
          <a:stretch>
            <a:fillRect/>
          </a:stretch>
        </p:blipFill>
        <p:spPr>
          <a:xfrm rot="-6577642">
            <a:off x="7967599" y="8398351"/>
            <a:ext cx="823428" cy="808456"/>
          </a:xfrm>
          <a:prstGeom prst="rect">
            <a:avLst/>
          </a:prstGeom>
        </p:spPr>
      </p:pic>
      <p:grpSp>
        <p:nvGrpSpPr>
          <p:cNvPr id="9" name="Group 9"/>
          <p:cNvGrpSpPr>
            <a:grpSpLocks noChangeAspect="1"/>
          </p:cNvGrpSpPr>
          <p:nvPr/>
        </p:nvGrpSpPr>
        <p:grpSpPr>
          <a:xfrm>
            <a:off x="8274443" y="777643"/>
            <a:ext cx="2920356" cy="2852763"/>
            <a:chOff x="0" y="0"/>
            <a:chExt cx="4828540" cy="4716780"/>
          </a:xfrm>
        </p:grpSpPr>
        <p:sp>
          <p:nvSpPr>
            <p:cNvPr id="10" name="Freeform 10"/>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5"/>
              <a:stretch>
                <a:fillRect l="-23396" t="26" r="-23485" b="-17"/>
              </a:stretch>
            </a:blipFill>
          </p:spPr>
        </p:sp>
      </p:grpSp>
      <p:grpSp>
        <p:nvGrpSpPr>
          <p:cNvPr id="11" name="Group 11"/>
          <p:cNvGrpSpPr/>
          <p:nvPr/>
        </p:nvGrpSpPr>
        <p:grpSpPr>
          <a:xfrm>
            <a:off x="311163" y="1439489"/>
            <a:ext cx="7482474" cy="3712789"/>
            <a:chOff x="0" y="0"/>
            <a:chExt cx="9976631" cy="4950386"/>
          </a:xfrm>
        </p:grpSpPr>
        <p:sp>
          <p:nvSpPr>
            <p:cNvPr id="12" name="TextBox 12"/>
            <p:cNvSpPr txBox="1"/>
            <p:nvPr/>
          </p:nvSpPr>
          <p:spPr>
            <a:xfrm>
              <a:off x="0" y="1683381"/>
              <a:ext cx="9976631" cy="3267005"/>
            </a:xfrm>
            <a:prstGeom prst="rect">
              <a:avLst/>
            </a:prstGeom>
          </p:spPr>
          <p:txBody>
            <a:bodyPr lIns="0" tIns="0" rIns="0" bIns="0" rtlCol="0" anchor="t">
              <a:spAutoFit/>
            </a:bodyPr>
            <a:lstStyle/>
            <a:p>
              <a:pPr>
                <a:lnSpc>
                  <a:spcPts val="3245"/>
                </a:lnSpc>
              </a:pPr>
              <a:r>
                <a:rPr lang="en-US" sz="2318">
                  <a:solidFill>
                    <a:srgbClr val="FFF9F9"/>
                  </a:solidFill>
                  <a:latin typeface="DM Sans"/>
                </a:rPr>
                <a:t>Al rededor del encéfalo tenemos un tejido protectote)</a:t>
              </a:r>
            </a:p>
            <a:p>
              <a:pPr>
                <a:lnSpc>
                  <a:spcPts val="3245"/>
                </a:lnSpc>
              </a:pPr>
              <a:r>
                <a:rPr lang="en-US" sz="2318">
                  <a:solidFill>
                    <a:srgbClr val="FFF9F9"/>
                  </a:solidFill>
                  <a:latin typeface="DM Sans"/>
                </a:rPr>
                <a:t>Para recibir la información de nuestro entorno utilizamos diferentes tipos de receptores.</a:t>
              </a:r>
            </a:p>
            <a:p>
              <a:pPr>
                <a:lnSpc>
                  <a:spcPts val="3245"/>
                </a:lnSpc>
                <a:spcBef>
                  <a:spcPct val="0"/>
                </a:spcBef>
              </a:pPr>
              <a:r>
                <a:rPr lang="en-US" sz="2318">
                  <a:solidFill>
                    <a:srgbClr val="FFF9F9"/>
                  </a:solidFill>
                  <a:latin typeface="DM Sans"/>
                </a:rPr>
                <a:t>Los tejidos receptores se forman de neuronas especializadas en producir un potencial de acción con determinado estímulo.</a:t>
              </a:r>
            </a:p>
          </p:txBody>
        </p:sp>
        <p:sp>
          <p:nvSpPr>
            <p:cNvPr id="13" name="TextBox 13"/>
            <p:cNvSpPr txBox="1"/>
            <p:nvPr/>
          </p:nvSpPr>
          <p:spPr>
            <a:xfrm>
              <a:off x="0" y="0"/>
              <a:ext cx="9976631" cy="1142095"/>
            </a:xfrm>
            <a:prstGeom prst="rect">
              <a:avLst/>
            </a:prstGeom>
          </p:spPr>
          <p:txBody>
            <a:bodyPr lIns="0" tIns="0" rIns="0" bIns="0" rtlCol="0" anchor="t">
              <a:spAutoFit/>
            </a:bodyPr>
            <a:lstStyle/>
            <a:p>
              <a:pPr>
                <a:lnSpc>
                  <a:spcPts val="6743"/>
                </a:lnSpc>
              </a:pPr>
              <a:r>
                <a:rPr lang="en-US" sz="5619" spc="-112">
                  <a:solidFill>
                    <a:srgbClr val="FFF9F9"/>
                  </a:solidFill>
                  <a:latin typeface="DM Sans Bold"/>
                </a:rPr>
                <a:t>Receptores</a:t>
              </a:r>
            </a:p>
          </p:txBody>
        </p:sp>
      </p:grpSp>
      <p:grpSp>
        <p:nvGrpSpPr>
          <p:cNvPr id="14" name="Group 14"/>
          <p:cNvGrpSpPr>
            <a:grpSpLocks noChangeAspect="1"/>
          </p:cNvGrpSpPr>
          <p:nvPr/>
        </p:nvGrpSpPr>
        <p:grpSpPr>
          <a:xfrm>
            <a:off x="14065259" y="949643"/>
            <a:ext cx="2925116" cy="2857412"/>
            <a:chOff x="0" y="0"/>
            <a:chExt cx="4828540" cy="4716780"/>
          </a:xfrm>
        </p:grpSpPr>
        <p:sp>
          <p:nvSpPr>
            <p:cNvPr id="15" name="Freeform 1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6"/>
              <a:stretch>
                <a:fillRect l="-23189" t="26" r="-23279" b="-17"/>
              </a:stretch>
            </a:blipFill>
          </p:spPr>
        </p:sp>
      </p:grpSp>
      <p:grpSp>
        <p:nvGrpSpPr>
          <p:cNvPr id="16" name="Group 16"/>
          <p:cNvGrpSpPr>
            <a:grpSpLocks noChangeAspect="1"/>
          </p:cNvGrpSpPr>
          <p:nvPr/>
        </p:nvGrpSpPr>
        <p:grpSpPr>
          <a:xfrm>
            <a:off x="8274443" y="4242421"/>
            <a:ext cx="2920356" cy="2852763"/>
            <a:chOff x="0" y="0"/>
            <a:chExt cx="4828540" cy="4716780"/>
          </a:xfrm>
        </p:grpSpPr>
        <p:sp>
          <p:nvSpPr>
            <p:cNvPr id="17" name="Freeform 1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7"/>
              <a:stretch>
                <a:fillRect l="-44757" t="26" r="-1574" b="-17"/>
              </a:stretch>
            </a:blipFill>
          </p:spPr>
        </p:sp>
      </p:grpSp>
      <p:grpSp>
        <p:nvGrpSpPr>
          <p:cNvPr id="18" name="Group 18"/>
          <p:cNvGrpSpPr>
            <a:grpSpLocks noChangeAspect="1"/>
          </p:cNvGrpSpPr>
          <p:nvPr/>
        </p:nvGrpSpPr>
        <p:grpSpPr>
          <a:xfrm>
            <a:off x="14065259" y="4242421"/>
            <a:ext cx="2925116" cy="2857412"/>
            <a:chOff x="0" y="0"/>
            <a:chExt cx="4828540" cy="4716780"/>
          </a:xfrm>
        </p:grpSpPr>
        <p:sp>
          <p:nvSpPr>
            <p:cNvPr id="19" name="Freeform 19"/>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8"/>
              <a:stretch>
                <a:fillRect l="-23212" t="26" r="-23301" b="-17"/>
              </a:stretch>
            </a:blipFill>
          </p:spPr>
        </p:sp>
      </p:grpSp>
      <p:sp>
        <p:nvSpPr>
          <p:cNvPr id="20" name="TextBox 20"/>
          <p:cNvSpPr txBox="1"/>
          <p:nvPr/>
        </p:nvSpPr>
        <p:spPr>
          <a:xfrm>
            <a:off x="8450140" y="3582781"/>
            <a:ext cx="2521748" cy="400923"/>
          </a:xfrm>
          <a:prstGeom prst="rect">
            <a:avLst/>
          </a:prstGeom>
        </p:spPr>
        <p:txBody>
          <a:bodyPr lIns="0" tIns="0" rIns="0" bIns="0" rtlCol="0" anchor="t">
            <a:spAutoFit/>
          </a:bodyPr>
          <a:lstStyle/>
          <a:p>
            <a:pPr marL="0" lvl="0" indent="0" algn="ctr">
              <a:lnSpc>
                <a:spcPts val="3245"/>
              </a:lnSpc>
              <a:spcBef>
                <a:spcPct val="0"/>
              </a:spcBef>
            </a:pPr>
            <a:r>
              <a:rPr lang="en-US" sz="2318" u="none">
                <a:solidFill>
                  <a:srgbClr val="FFF9F9"/>
                </a:solidFill>
                <a:latin typeface="DM Sans"/>
              </a:rPr>
              <a:t>Fotorreceptores</a:t>
            </a:r>
          </a:p>
        </p:txBody>
      </p:sp>
      <p:sp>
        <p:nvSpPr>
          <p:cNvPr id="21" name="TextBox 21"/>
          <p:cNvSpPr txBox="1"/>
          <p:nvPr/>
        </p:nvSpPr>
        <p:spPr>
          <a:xfrm>
            <a:off x="14266943" y="3759430"/>
            <a:ext cx="2521748" cy="400923"/>
          </a:xfrm>
          <a:prstGeom prst="rect">
            <a:avLst/>
          </a:prstGeom>
        </p:spPr>
        <p:txBody>
          <a:bodyPr lIns="0" tIns="0" rIns="0" bIns="0" rtlCol="0" anchor="t">
            <a:spAutoFit/>
          </a:bodyPr>
          <a:lstStyle/>
          <a:p>
            <a:pPr marL="0" lvl="0" indent="0" algn="ctr">
              <a:lnSpc>
                <a:spcPts val="3245"/>
              </a:lnSpc>
              <a:spcBef>
                <a:spcPct val="0"/>
              </a:spcBef>
            </a:pPr>
            <a:r>
              <a:rPr lang="en-US" sz="2318">
                <a:solidFill>
                  <a:srgbClr val="FFF9F9"/>
                </a:solidFill>
                <a:latin typeface="DM Sans"/>
              </a:rPr>
              <a:t>Mecanorreceptor</a:t>
            </a:r>
          </a:p>
        </p:txBody>
      </p:sp>
      <p:sp>
        <p:nvSpPr>
          <p:cNvPr id="22" name="TextBox 22"/>
          <p:cNvSpPr txBox="1"/>
          <p:nvPr/>
        </p:nvSpPr>
        <p:spPr>
          <a:xfrm>
            <a:off x="8473747" y="7148673"/>
            <a:ext cx="2521748" cy="400923"/>
          </a:xfrm>
          <a:prstGeom prst="rect">
            <a:avLst/>
          </a:prstGeom>
        </p:spPr>
        <p:txBody>
          <a:bodyPr lIns="0" tIns="0" rIns="0" bIns="0" rtlCol="0" anchor="t">
            <a:spAutoFit/>
          </a:bodyPr>
          <a:lstStyle/>
          <a:p>
            <a:pPr marL="0" lvl="0" indent="0" algn="ctr">
              <a:lnSpc>
                <a:spcPts val="3245"/>
              </a:lnSpc>
              <a:spcBef>
                <a:spcPct val="0"/>
              </a:spcBef>
            </a:pPr>
            <a:r>
              <a:rPr lang="en-US" sz="2318">
                <a:solidFill>
                  <a:srgbClr val="FFF9F9"/>
                </a:solidFill>
                <a:latin typeface="DM Sans"/>
              </a:rPr>
              <a:t>Termorreceptor</a:t>
            </a:r>
          </a:p>
        </p:txBody>
      </p:sp>
      <p:sp>
        <p:nvSpPr>
          <p:cNvPr id="23" name="TextBox 23"/>
          <p:cNvSpPr txBox="1"/>
          <p:nvPr/>
        </p:nvSpPr>
        <p:spPr>
          <a:xfrm>
            <a:off x="14369986" y="7148673"/>
            <a:ext cx="2521748" cy="400923"/>
          </a:xfrm>
          <a:prstGeom prst="rect">
            <a:avLst/>
          </a:prstGeom>
        </p:spPr>
        <p:txBody>
          <a:bodyPr lIns="0" tIns="0" rIns="0" bIns="0" rtlCol="0" anchor="t">
            <a:spAutoFit/>
          </a:bodyPr>
          <a:lstStyle/>
          <a:p>
            <a:pPr marL="0" lvl="0" indent="0" algn="ctr">
              <a:lnSpc>
                <a:spcPts val="3245"/>
              </a:lnSpc>
              <a:spcBef>
                <a:spcPct val="0"/>
              </a:spcBef>
            </a:pPr>
            <a:r>
              <a:rPr lang="en-US" sz="2318">
                <a:solidFill>
                  <a:srgbClr val="FFF9F9"/>
                </a:solidFill>
                <a:latin typeface="DM Sans"/>
              </a:rPr>
              <a:t>Quimiorreceptor</a:t>
            </a:r>
          </a:p>
        </p:txBody>
      </p:sp>
      <p:pic>
        <p:nvPicPr>
          <p:cNvPr id="24" name="Picture 24"/>
          <p:cNvPicPr>
            <a:picLocks noChangeAspect="1"/>
          </p:cNvPicPr>
          <p:nvPr/>
        </p:nvPicPr>
        <p:blipFill>
          <a:blip r:embed="rId9"/>
          <a:srcRect/>
          <a:stretch>
            <a:fillRect/>
          </a:stretch>
        </p:blipFill>
        <p:spPr>
          <a:xfrm rot="419214">
            <a:off x="5531512" y="4848945"/>
            <a:ext cx="1789219" cy="2844134"/>
          </a:xfrm>
          <a:prstGeom prst="rect">
            <a:avLst/>
          </a:prstGeom>
        </p:spPr>
      </p:pic>
      <p:pic>
        <p:nvPicPr>
          <p:cNvPr id="25" name="Picture 25"/>
          <p:cNvPicPr>
            <a:picLocks noChangeAspect="1"/>
          </p:cNvPicPr>
          <p:nvPr/>
        </p:nvPicPr>
        <p:blipFill>
          <a:blip r:embed="rId10"/>
          <a:srcRect/>
          <a:stretch>
            <a:fillRect/>
          </a:stretch>
        </p:blipFill>
        <p:spPr>
          <a:xfrm rot="-1785413">
            <a:off x="16228902" y="8241943"/>
            <a:ext cx="1076118" cy="80219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AE1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036368">
            <a:off x="12568186" y="790012"/>
            <a:ext cx="15560440" cy="9421139"/>
          </a:xfrm>
          <a:prstGeom prst="rect">
            <a:avLst/>
          </a:prstGeom>
        </p:spPr>
      </p:pic>
      <p:pic>
        <p:nvPicPr>
          <p:cNvPr id="3" name="Picture 3"/>
          <p:cNvPicPr>
            <a:picLocks noChangeAspect="1"/>
          </p:cNvPicPr>
          <p:nvPr/>
        </p:nvPicPr>
        <p:blipFill>
          <a:blip r:embed="rId3"/>
          <a:srcRect/>
          <a:stretch>
            <a:fillRect/>
          </a:stretch>
        </p:blipFill>
        <p:spPr>
          <a:xfrm rot="-6577642">
            <a:off x="-247341" y="1061300"/>
            <a:ext cx="770385" cy="756378"/>
          </a:xfrm>
          <a:prstGeom prst="rect">
            <a:avLst/>
          </a:prstGeom>
        </p:spPr>
      </p:pic>
      <p:pic>
        <p:nvPicPr>
          <p:cNvPr id="4" name="Picture 4"/>
          <p:cNvPicPr>
            <a:picLocks noChangeAspect="1"/>
          </p:cNvPicPr>
          <p:nvPr/>
        </p:nvPicPr>
        <p:blipFill>
          <a:blip r:embed="rId3"/>
          <a:srcRect/>
          <a:stretch>
            <a:fillRect/>
          </a:stretch>
        </p:blipFill>
        <p:spPr>
          <a:xfrm rot="-1078644">
            <a:off x="4131949" y="81583"/>
            <a:ext cx="625857" cy="614477"/>
          </a:xfrm>
          <a:prstGeom prst="rect">
            <a:avLst/>
          </a:prstGeom>
        </p:spPr>
      </p:pic>
      <p:grpSp>
        <p:nvGrpSpPr>
          <p:cNvPr id="5" name="Group 5"/>
          <p:cNvGrpSpPr/>
          <p:nvPr/>
        </p:nvGrpSpPr>
        <p:grpSpPr>
          <a:xfrm>
            <a:off x="137851" y="6271012"/>
            <a:ext cx="7139534" cy="4015988"/>
            <a:chOff x="0" y="0"/>
            <a:chExt cx="1913890" cy="1076563"/>
          </a:xfrm>
        </p:grpSpPr>
        <p:sp>
          <p:nvSpPr>
            <p:cNvPr id="6" name="Freeform 6"/>
            <p:cNvSpPr/>
            <p:nvPr/>
          </p:nvSpPr>
          <p:spPr>
            <a:xfrm>
              <a:off x="0" y="0"/>
              <a:ext cx="1913890" cy="1076563"/>
            </a:xfrm>
            <a:custGeom>
              <a:avLst/>
              <a:gdLst/>
              <a:ahLst/>
              <a:cxnLst/>
              <a:rect l="l" t="t" r="r" b="b"/>
              <a:pathLst>
                <a:path w="1913890" h="1076563">
                  <a:moveTo>
                    <a:pt x="0" y="0"/>
                  </a:moveTo>
                  <a:lnTo>
                    <a:pt x="1913890" y="0"/>
                  </a:lnTo>
                  <a:lnTo>
                    <a:pt x="1913890" y="1076563"/>
                  </a:lnTo>
                  <a:lnTo>
                    <a:pt x="0" y="1076563"/>
                  </a:lnTo>
                  <a:close/>
                </a:path>
              </a:pathLst>
            </a:custGeom>
            <a:solidFill>
              <a:srgbClr val="FFB8AE"/>
            </a:solidFill>
          </p:spPr>
        </p:sp>
      </p:grpSp>
      <p:pic>
        <p:nvPicPr>
          <p:cNvPr id="7" name="Picture 7"/>
          <p:cNvPicPr>
            <a:picLocks noChangeAspect="1"/>
          </p:cNvPicPr>
          <p:nvPr/>
        </p:nvPicPr>
        <p:blipFill>
          <a:blip r:embed="rId4"/>
          <a:srcRect/>
          <a:stretch>
            <a:fillRect/>
          </a:stretch>
        </p:blipFill>
        <p:spPr>
          <a:xfrm>
            <a:off x="8086557" y="388822"/>
            <a:ext cx="5763514" cy="3489546"/>
          </a:xfrm>
          <a:prstGeom prst="rect">
            <a:avLst/>
          </a:prstGeom>
        </p:spPr>
      </p:pic>
      <p:pic>
        <p:nvPicPr>
          <p:cNvPr id="8" name="Picture 8"/>
          <p:cNvPicPr>
            <a:picLocks noChangeAspect="1"/>
          </p:cNvPicPr>
          <p:nvPr/>
        </p:nvPicPr>
        <p:blipFill>
          <a:blip r:embed="rId3"/>
          <a:srcRect/>
          <a:stretch>
            <a:fillRect/>
          </a:stretch>
        </p:blipFill>
        <p:spPr>
          <a:xfrm rot="-6577642">
            <a:off x="7967599" y="8398351"/>
            <a:ext cx="823428" cy="808456"/>
          </a:xfrm>
          <a:prstGeom prst="rect">
            <a:avLst/>
          </a:prstGeom>
        </p:spPr>
      </p:pic>
      <p:grpSp>
        <p:nvGrpSpPr>
          <p:cNvPr id="9" name="Group 9"/>
          <p:cNvGrpSpPr/>
          <p:nvPr/>
        </p:nvGrpSpPr>
        <p:grpSpPr>
          <a:xfrm>
            <a:off x="311163" y="1629560"/>
            <a:ext cx="7482474" cy="3332647"/>
            <a:chOff x="0" y="0"/>
            <a:chExt cx="9976631" cy="4443530"/>
          </a:xfrm>
        </p:grpSpPr>
        <p:sp>
          <p:nvSpPr>
            <p:cNvPr id="10" name="TextBox 10"/>
            <p:cNvSpPr txBox="1"/>
            <p:nvPr/>
          </p:nvSpPr>
          <p:spPr>
            <a:xfrm>
              <a:off x="0" y="2825476"/>
              <a:ext cx="9976631" cy="1618054"/>
            </a:xfrm>
            <a:prstGeom prst="rect">
              <a:avLst/>
            </a:prstGeom>
          </p:spPr>
          <p:txBody>
            <a:bodyPr lIns="0" tIns="0" rIns="0" bIns="0" rtlCol="0" anchor="t">
              <a:spAutoFit/>
            </a:bodyPr>
            <a:lstStyle/>
            <a:p>
              <a:pPr>
                <a:lnSpc>
                  <a:spcPts val="3245"/>
                </a:lnSpc>
                <a:spcBef>
                  <a:spcPct val="0"/>
                </a:spcBef>
              </a:pPr>
              <a:r>
                <a:rPr lang="en-US" sz="2318">
                  <a:solidFill>
                    <a:srgbClr val="FFF9F9"/>
                  </a:solidFill>
                  <a:latin typeface="DM Sans"/>
                </a:rPr>
                <a:t>En general los tejidos receptores cumplen con características que les permiten funcionar de manera óptima y así percibir el medio externo optimamente.</a:t>
              </a:r>
            </a:p>
          </p:txBody>
        </p:sp>
        <p:sp>
          <p:nvSpPr>
            <p:cNvPr id="11" name="TextBox 11"/>
            <p:cNvSpPr txBox="1"/>
            <p:nvPr/>
          </p:nvSpPr>
          <p:spPr>
            <a:xfrm>
              <a:off x="0" y="0"/>
              <a:ext cx="9976631" cy="2284190"/>
            </a:xfrm>
            <a:prstGeom prst="rect">
              <a:avLst/>
            </a:prstGeom>
          </p:spPr>
          <p:txBody>
            <a:bodyPr lIns="0" tIns="0" rIns="0" bIns="0" rtlCol="0" anchor="t">
              <a:spAutoFit/>
            </a:bodyPr>
            <a:lstStyle/>
            <a:p>
              <a:pPr>
                <a:lnSpc>
                  <a:spcPts val="6743"/>
                </a:lnSpc>
              </a:pPr>
              <a:r>
                <a:rPr lang="en-US" sz="5619" spc="-112">
                  <a:solidFill>
                    <a:srgbClr val="FFF9F9"/>
                  </a:solidFill>
                  <a:latin typeface="DM Sans Bold"/>
                </a:rPr>
                <a:t>Propiedades de los receptores</a:t>
              </a:r>
            </a:p>
          </p:txBody>
        </p:sp>
      </p:grpSp>
      <p:sp>
        <p:nvSpPr>
          <p:cNvPr id="12" name="TextBox 12"/>
          <p:cNvSpPr txBox="1"/>
          <p:nvPr/>
        </p:nvSpPr>
        <p:spPr>
          <a:xfrm>
            <a:off x="8267260" y="1391864"/>
            <a:ext cx="5402108" cy="1637492"/>
          </a:xfrm>
          <a:prstGeom prst="rect">
            <a:avLst/>
          </a:prstGeom>
        </p:spPr>
        <p:txBody>
          <a:bodyPr lIns="0" tIns="0" rIns="0" bIns="0" rtlCol="0" anchor="t">
            <a:spAutoFit/>
          </a:bodyPr>
          <a:lstStyle/>
          <a:p>
            <a:pPr marL="0" lvl="0" indent="0" algn="ctr">
              <a:lnSpc>
                <a:spcPts val="3245"/>
              </a:lnSpc>
              <a:spcBef>
                <a:spcPct val="0"/>
              </a:spcBef>
            </a:pPr>
            <a:r>
              <a:rPr lang="en-US" sz="2318">
                <a:solidFill>
                  <a:srgbClr val="FFF9F9"/>
                </a:solidFill>
                <a:latin typeface="DM Sans"/>
              </a:rPr>
              <a:t>Excitabilidad: Capacidad de percibir un estímulo o cambio en el medio. Este estímulo debe superar el umbral de excitabilidad</a:t>
            </a:r>
          </a:p>
        </p:txBody>
      </p:sp>
      <p:pic>
        <p:nvPicPr>
          <p:cNvPr id="13" name="Picture 13"/>
          <p:cNvPicPr>
            <a:picLocks noChangeAspect="1"/>
          </p:cNvPicPr>
          <p:nvPr/>
        </p:nvPicPr>
        <p:blipFill>
          <a:blip r:embed="rId5"/>
          <a:srcRect/>
          <a:stretch>
            <a:fillRect/>
          </a:stretch>
        </p:blipFill>
        <p:spPr>
          <a:xfrm rot="-959517">
            <a:off x="14460549" y="1607289"/>
            <a:ext cx="1789219" cy="2844134"/>
          </a:xfrm>
          <a:prstGeom prst="rect">
            <a:avLst/>
          </a:prstGeom>
        </p:spPr>
      </p:pic>
      <p:pic>
        <p:nvPicPr>
          <p:cNvPr id="14" name="Picture 14"/>
          <p:cNvPicPr>
            <a:picLocks noChangeAspect="1"/>
          </p:cNvPicPr>
          <p:nvPr/>
        </p:nvPicPr>
        <p:blipFill>
          <a:blip r:embed="rId4"/>
          <a:srcRect/>
          <a:stretch>
            <a:fillRect/>
          </a:stretch>
        </p:blipFill>
        <p:spPr>
          <a:xfrm>
            <a:off x="11960979" y="2909491"/>
            <a:ext cx="5763514" cy="3489546"/>
          </a:xfrm>
          <a:prstGeom prst="rect">
            <a:avLst/>
          </a:prstGeom>
        </p:spPr>
      </p:pic>
      <p:pic>
        <p:nvPicPr>
          <p:cNvPr id="15" name="Picture 15"/>
          <p:cNvPicPr>
            <a:picLocks noChangeAspect="1"/>
          </p:cNvPicPr>
          <p:nvPr/>
        </p:nvPicPr>
        <p:blipFill>
          <a:blip r:embed="rId4"/>
          <a:srcRect/>
          <a:stretch>
            <a:fillRect/>
          </a:stretch>
        </p:blipFill>
        <p:spPr>
          <a:xfrm>
            <a:off x="7427079" y="5153495"/>
            <a:ext cx="5763514" cy="3489546"/>
          </a:xfrm>
          <a:prstGeom prst="rect">
            <a:avLst/>
          </a:prstGeom>
        </p:spPr>
      </p:pic>
      <p:sp>
        <p:nvSpPr>
          <p:cNvPr id="16" name="TextBox 16"/>
          <p:cNvSpPr txBox="1"/>
          <p:nvPr/>
        </p:nvSpPr>
        <p:spPr>
          <a:xfrm>
            <a:off x="12438143" y="3605611"/>
            <a:ext cx="4594388" cy="2049681"/>
          </a:xfrm>
          <a:prstGeom prst="rect">
            <a:avLst/>
          </a:prstGeom>
        </p:spPr>
        <p:txBody>
          <a:bodyPr lIns="0" tIns="0" rIns="0" bIns="0" rtlCol="0" anchor="t">
            <a:spAutoFit/>
          </a:bodyPr>
          <a:lstStyle/>
          <a:p>
            <a:pPr marL="0" lvl="0" indent="0" algn="ctr">
              <a:lnSpc>
                <a:spcPts val="3245"/>
              </a:lnSpc>
              <a:spcBef>
                <a:spcPct val="0"/>
              </a:spcBef>
            </a:pPr>
            <a:r>
              <a:rPr lang="en-US" sz="2318">
                <a:solidFill>
                  <a:srgbClr val="FFF9F9"/>
                </a:solidFill>
                <a:latin typeface="DM Sans"/>
              </a:rPr>
              <a:t>Espicificidad: Cada receptor es específico a un estímulo. Por ejemplo la retina es el único tejido que puede reaccionar a las ondas lumínicas. </a:t>
            </a:r>
          </a:p>
        </p:txBody>
      </p:sp>
      <p:sp>
        <p:nvSpPr>
          <p:cNvPr id="17" name="TextBox 17"/>
          <p:cNvSpPr txBox="1"/>
          <p:nvPr/>
        </p:nvSpPr>
        <p:spPr>
          <a:xfrm>
            <a:off x="8086557" y="5729934"/>
            <a:ext cx="4640108" cy="2049681"/>
          </a:xfrm>
          <a:prstGeom prst="rect">
            <a:avLst/>
          </a:prstGeom>
        </p:spPr>
        <p:txBody>
          <a:bodyPr lIns="0" tIns="0" rIns="0" bIns="0" rtlCol="0" anchor="t">
            <a:spAutoFit/>
          </a:bodyPr>
          <a:lstStyle/>
          <a:p>
            <a:pPr marL="0" lvl="0" indent="0" algn="ctr">
              <a:lnSpc>
                <a:spcPts val="3245"/>
              </a:lnSpc>
              <a:spcBef>
                <a:spcPct val="0"/>
              </a:spcBef>
            </a:pPr>
            <a:r>
              <a:rPr lang="en-US" sz="2318">
                <a:solidFill>
                  <a:srgbClr val="FFF9F9"/>
                </a:solidFill>
                <a:latin typeface="DM Sans"/>
              </a:rPr>
              <a:t>Adaptabilidad: Algunos receptores, al recibir un estímulo por tiempo prolongado se adapta a este, dejando de reaccionar a ese estímulo.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AE1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036368">
            <a:off x="11135626" y="1974307"/>
            <a:ext cx="15560440" cy="9421139"/>
          </a:xfrm>
          <a:prstGeom prst="rect">
            <a:avLst/>
          </a:prstGeom>
        </p:spPr>
      </p:pic>
      <p:pic>
        <p:nvPicPr>
          <p:cNvPr id="3" name="Picture 3"/>
          <p:cNvPicPr>
            <a:picLocks noChangeAspect="1"/>
          </p:cNvPicPr>
          <p:nvPr/>
        </p:nvPicPr>
        <p:blipFill>
          <a:blip r:embed="rId3"/>
          <a:srcRect/>
          <a:stretch>
            <a:fillRect/>
          </a:stretch>
        </p:blipFill>
        <p:spPr>
          <a:xfrm rot="-6577642">
            <a:off x="-247341" y="1061300"/>
            <a:ext cx="770385" cy="756378"/>
          </a:xfrm>
          <a:prstGeom prst="rect">
            <a:avLst/>
          </a:prstGeom>
        </p:spPr>
      </p:pic>
      <p:pic>
        <p:nvPicPr>
          <p:cNvPr id="4" name="Picture 4"/>
          <p:cNvPicPr>
            <a:picLocks noChangeAspect="1"/>
          </p:cNvPicPr>
          <p:nvPr/>
        </p:nvPicPr>
        <p:blipFill>
          <a:blip r:embed="rId3"/>
          <a:srcRect/>
          <a:stretch>
            <a:fillRect/>
          </a:stretch>
        </p:blipFill>
        <p:spPr>
          <a:xfrm rot="-1078644">
            <a:off x="4131949" y="81583"/>
            <a:ext cx="625857" cy="614477"/>
          </a:xfrm>
          <a:prstGeom prst="rect">
            <a:avLst/>
          </a:prstGeom>
        </p:spPr>
      </p:pic>
      <p:grpSp>
        <p:nvGrpSpPr>
          <p:cNvPr id="5" name="Group 5"/>
          <p:cNvGrpSpPr/>
          <p:nvPr/>
        </p:nvGrpSpPr>
        <p:grpSpPr>
          <a:xfrm>
            <a:off x="137851" y="6271012"/>
            <a:ext cx="7139534" cy="4015988"/>
            <a:chOff x="0" y="0"/>
            <a:chExt cx="1913890" cy="1076563"/>
          </a:xfrm>
        </p:grpSpPr>
        <p:sp>
          <p:nvSpPr>
            <p:cNvPr id="6" name="Freeform 6"/>
            <p:cNvSpPr/>
            <p:nvPr/>
          </p:nvSpPr>
          <p:spPr>
            <a:xfrm>
              <a:off x="0" y="0"/>
              <a:ext cx="1913890" cy="1076563"/>
            </a:xfrm>
            <a:custGeom>
              <a:avLst/>
              <a:gdLst/>
              <a:ahLst/>
              <a:cxnLst/>
              <a:rect l="l" t="t" r="r" b="b"/>
              <a:pathLst>
                <a:path w="1913890" h="1076563">
                  <a:moveTo>
                    <a:pt x="0" y="0"/>
                  </a:moveTo>
                  <a:lnTo>
                    <a:pt x="1913890" y="0"/>
                  </a:lnTo>
                  <a:lnTo>
                    <a:pt x="1913890" y="1076563"/>
                  </a:lnTo>
                  <a:lnTo>
                    <a:pt x="0" y="1076563"/>
                  </a:lnTo>
                  <a:close/>
                </a:path>
              </a:pathLst>
            </a:custGeom>
            <a:solidFill>
              <a:srgbClr val="FFB8AE"/>
            </a:solidFill>
          </p:spPr>
        </p:sp>
      </p:grpSp>
      <p:pic>
        <p:nvPicPr>
          <p:cNvPr id="7" name="Picture 7"/>
          <p:cNvPicPr>
            <a:picLocks noChangeAspect="1"/>
          </p:cNvPicPr>
          <p:nvPr/>
        </p:nvPicPr>
        <p:blipFill>
          <a:blip r:embed="rId4"/>
          <a:srcRect/>
          <a:stretch>
            <a:fillRect/>
          </a:stretch>
        </p:blipFill>
        <p:spPr>
          <a:xfrm>
            <a:off x="10846990" y="1282655"/>
            <a:ext cx="5763514" cy="3489546"/>
          </a:xfrm>
          <a:prstGeom prst="rect">
            <a:avLst/>
          </a:prstGeom>
        </p:spPr>
      </p:pic>
      <p:pic>
        <p:nvPicPr>
          <p:cNvPr id="8" name="Picture 8"/>
          <p:cNvPicPr>
            <a:picLocks noChangeAspect="1"/>
          </p:cNvPicPr>
          <p:nvPr/>
        </p:nvPicPr>
        <p:blipFill>
          <a:blip r:embed="rId3"/>
          <a:srcRect/>
          <a:stretch>
            <a:fillRect/>
          </a:stretch>
        </p:blipFill>
        <p:spPr>
          <a:xfrm rot="-6577642">
            <a:off x="7967599" y="8398351"/>
            <a:ext cx="823428" cy="808456"/>
          </a:xfrm>
          <a:prstGeom prst="rect">
            <a:avLst/>
          </a:prstGeom>
        </p:spPr>
      </p:pic>
      <p:grpSp>
        <p:nvGrpSpPr>
          <p:cNvPr id="9" name="Group 9"/>
          <p:cNvGrpSpPr/>
          <p:nvPr/>
        </p:nvGrpSpPr>
        <p:grpSpPr>
          <a:xfrm>
            <a:off x="688045" y="1396866"/>
            <a:ext cx="7482474" cy="4125027"/>
            <a:chOff x="0" y="0"/>
            <a:chExt cx="9976631" cy="5500036"/>
          </a:xfrm>
        </p:grpSpPr>
        <p:sp>
          <p:nvSpPr>
            <p:cNvPr id="10" name="TextBox 10"/>
            <p:cNvSpPr txBox="1"/>
            <p:nvPr/>
          </p:nvSpPr>
          <p:spPr>
            <a:xfrm>
              <a:off x="0" y="1683381"/>
              <a:ext cx="9976631" cy="3816656"/>
            </a:xfrm>
            <a:prstGeom prst="rect">
              <a:avLst/>
            </a:prstGeom>
          </p:spPr>
          <p:txBody>
            <a:bodyPr lIns="0" tIns="0" rIns="0" bIns="0" rtlCol="0" anchor="t">
              <a:spAutoFit/>
            </a:bodyPr>
            <a:lstStyle/>
            <a:p>
              <a:pPr>
                <a:lnSpc>
                  <a:spcPts val="3245"/>
                </a:lnSpc>
              </a:pPr>
              <a:r>
                <a:rPr lang="en-US" sz="2318">
                  <a:solidFill>
                    <a:srgbClr val="FFF9F9"/>
                  </a:solidFill>
                  <a:latin typeface="DM Sans"/>
                </a:rPr>
                <a:t>Considerada una habilidad superior, no todos los vivos con SN poseen esta habilidad.</a:t>
              </a:r>
            </a:p>
            <a:p>
              <a:pPr>
                <a:lnSpc>
                  <a:spcPts val="3245"/>
                </a:lnSpc>
              </a:pPr>
              <a:r>
                <a:rPr lang="en-US" sz="2318">
                  <a:solidFill>
                    <a:srgbClr val="FFF9F9"/>
                  </a:solidFill>
                  <a:latin typeface="DM Sans"/>
                </a:rPr>
                <a:t>Mecanismo de supervivencia para recordar peligros, lugares para alimentarse, etc.</a:t>
              </a:r>
            </a:p>
            <a:p>
              <a:pPr>
                <a:lnSpc>
                  <a:spcPts val="3245"/>
                </a:lnSpc>
                <a:spcBef>
                  <a:spcPct val="0"/>
                </a:spcBef>
              </a:pPr>
              <a:r>
                <a:rPr lang="en-US" sz="2318">
                  <a:solidFill>
                    <a:srgbClr val="FFF9F9"/>
                  </a:solidFill>
                  <a:latin typeface="DM Sans"/>
                </a:rPr>
                <a:t>Existen diferentes tipos de memoria de acuerdo a la forma en que se adquiere, su utilidad y el tiempo que permanece.</a:t>
              </a:r>
            </a:p>
          </p:txBody>
        </p:sp>
        <p:sp>
          <p:nvSpPr>
            <p:cNvPr id="11" name="TextBox 11"/>
            <p:cNvSpPr txBox="1"/>
            <p:nvPr/>
          </p:nvSpPr>
          <p:spPr>
            <a:xfrm>
              <a:off x="0" y="0"/>
              <a:ext cx="9976631" cy="1142095"/>
            </a:xfrm>
            <a:prstGeom prst="rect">
              <a:avLst/>
            </a:prstGeom>
          </p:spPr>
          <p:txBody>
            <a:bodyPr lIns="0" tIns="0" rIns="0" bIns="0" rtlCol="0" anchor="t">
              <a:spAutoFit/>
            </a:bodyPr>
            <a:lstStyle/>
            <a:p>
              <a:pPr>
                <a:lnSpc>
                  <a:spcPts val="6743"/>
                </a:lnSpc>
              </a:pPr>
              <a:r>
                <a:rPr lang="en-US" sz="5619" spc="-112">
                  <a:solidFill>
                    <a:srgbClr val="FFF9F9"/>
                  </a:solidFill>
                  <a:latin typeface="DM Sans Bold"/>
                </a:rPr>
                <a:t>Memoria</a:t>
              </a:r>
            </a:p>
          </p:txBody>
        </p:sp>
      </p:grpSp>
      <p:pic>
        <p:nvPicPr>
          <p:cNvPr id="12" name="Picture 12"/>
          <p:cNvPicPr>
            <a:picLocks noChangeAspect="1"/>
          </p:cNvPicPr>
          <p:nvPr/>
        </p:nvPicPr>
        <p:blipFill>
          <a:blip r:embed="rId4"/>
          <a:srcRect/>
          <a:stretch>
            <a:fillRect/>
          </a:stretch>
        </p:blipFill>
        <p:spPr>
          <a:xfrm>
            <a:off x="7860276" y="3777121"/>
            <a:ext cx="5763514" cy="3489546"/>
          </a:xfrm>
          <a:prstGeom prst="rect">
            <a:avLst/>
          </a:prstGeom>
        </p:spPr>
      </p:pic>
      <p:sp>
        <p:nvSpPr>
          <p:cNvPr id="13" name="TextBox 13"/>
          <p:cNvSpPr txBox="1"/>
          <p:nvPr/>
        </p:nvSpPr>
        <p:spPr>
          <a:xfrm>
            <a:off x="11660153" y="1978775"/>
            <a:ext cx="4137188" cy="2049681"/>
          </a:xfrm>
          <a:prstGeom prst="rect">
            <a:avLst/>
          </a:prstGeom>
        </p:spPr>
        <p:txBody>
          <a:bodyPr lIns="0" tIns="0" rIns="0" bIns="0" rtlCol="0" anchor="t">
            <a:spAutoFit/>
          </a:bodyPr>
          <a:lstStyle/>
          <a:p>
            <a:pPr marL="0" lvl="0" indent="0" algn="ctr">
              <a:lnSpc>
                <a:spcPts val="3245"/>
              </a:lnSpc>
              <a:spcBef>
                <a:spcPct val="0"/>
              </a:spcBef>
            </a:pPr>
            <a:r>
              <a:rPr lang="en-US" sz="2318">
                <a:solidFill>
                  <a:srgbClr val="FFF9F9"/>
                </a:solidFill>
                <a:latin typeface="DM Sans"/>
              </a:rPr>
              <a:t>Memoria sensorial: Información recibida por nuestros sentidos. Es muy volátil, suele crear recuerdos falsos.</a:t>
            </a:r>
          </a:p>
        </p:txBody>
      </p:sp>
      <p:pic>
        <p:nvPicPr>
          <p:cNvPr id="14" name="Picture 14"/>
          <p:cNvPicPr>
            <a:picLocks noChangeAspect="1"/>
          </p:cNvPicPr>
          <p:nvPr/>
        </p:nvPicPr>
        <p:blipFill>
          <a:blip r:embed="rId5"/>
          <a:srcRect/>
          <a:stretch>
            <a:fillRect/>
          </a:stretch>
        </p:blipFill>
        <p:spPr>
          <a:xfrm rot="9546895">
            <a:off x="6798479" y="-930193"/>
            <a:ext cx="1789219" cy="2844134"/>
          </a:xfrm>
          <a:prstGeom prst="rect">
            <a:avLst/>
          </a:prstGeom>
        </p:spPr>
      </p:pic>
      <p:pic>
        <p:nvPicPr>
          <p:cNvPr id="15" name="Picture 15"/>
          <p:cNvPicPr>
            <a:picLocks noChangeAspect="1"/>
          </p:cNvPicPr>
          <p:nvPr/>
        </p:nvPicPr>
        <p:blipFill>
          <a:blip r:embed="rId4"/>
          <a:srcRect/>
          <a:stretch>
            <a:fillRect/>
          </a:stretch>
        </p:blipFill>
        <p:spPr>
          <a:xfrm>
            <a:off x="11466387" y="5768754"/>
            <a:ext cx="5763514" cy="3489546"/>
          </a:xfrm>
          <a:prstGeom prst="rect">
            <a:avLst/>
          </a:prstGeom>
        </p:spPr>
      </p:pic>
      <p:grpSp>
        <p:nvGrpSpPr>
          <p:cNvPr id="16" name="Group 16"/>
          <p:cNvGrpSpPr>
            <a:grpSpLocks noChangeAspect="1"/>
          </p:cNvGrpSpPr>
          <p:nvPr/>
        </p:nvGrpSpPr>
        <p:grpSpPr>
          <a:xfrm>
            <a:off x="15314791" y="491874"/>
            <a:ext cx="2128827" cy="2079554"/>
            <a:chOff x="0" y="0"/>
            <a:chExt cx="4828540" cy="4716780"/>
          </a:xfrm>
        </p:grpSpPr>
        <p:sp>
          <p:nvSpPr>
            <p:cNvPr id="17" name="Freeform 1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6"/>
              <a:stretch>
                <a:fillRect l="22" t="-18253" r="-66" b="-18298"/>
              </a:stretch>
            </a:blipFill>
          </p:spPr>
        </p:sp>
      </p:grpSp>
      <p:grpSp>
        <p:nvGrpSpPr>
          <p:cNvPr id="18" name="Group 18"/>
          <p:cNvGrpSpPr>
            <a:grpSpLocks noChangeAspect="1"/>
          </p:cNvGrpSpPr>
          <p:nvPr/>
        </p:nvGrpSpPr>
        <p:grpSpPr>
          <a:xfrm>
            <a:off x="8898349" y="7266666"/>
            <a:ext cx="2370727" cy="2315855"/>
            <a:chOff x="0" y="0"/>
            <a:chExt cx="4828540" cy="4716780"/>
          </a:xfrm>
        </p:grpSpPr>
        <p:sp>
          <p:nvSpPr>
            <p:cNvPr id="19" name="Freeform 19"/>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7"/>
              <a:stretch>
                <a:fillRect l="22" t="-26788" r="-66" b="-26832"/>
              </a:stretch>
            </a:blipFill>
          </p:spPr>
        </p:sp>
      </p:grpSp>
      <p:pic>
        <p:nvPicPr>
          <p:cNvPr id="20" name="Picture 20"/>
          <p:cNvPicPr>
            <a:picLocks noChangeAspect="1"/>
          </p:cNvPicPr>
          <p:nvPr/>
        </p:nvPicPr>
        <p:blipFill>
          <a:blip r:embed="rId8"/>
          <a:srcRect/>
          <a:stretch>
            <a:fillRect/>
          </a:stretch>
        </p:blipFill>
        <p:spPr>
          <a:xfrm rot="-920312">
            <a:off x="9565190" y="2517526"/>
            <a:ext cx="1940099" cy="1432146"/>
          </a:xfrm>
          <a:prstGeom prst="rect">
            <a:avLst/>
          </a:prstGeom>
        </p:spPr>
      </p:pic>
      <p:sp>
        <p:nvSpPr>
          <p:cNvPr id="21" name="TextBox 21"/>
          <p:cNvSpPr txBox="1"/>
          <p:nvPr/>
        </p:nvSpPr>
        <p:spPr>
          <a:xfrm>
            <a:off x="8170519" y="4133139"/>
            <a:ext cx="4594388" cy="2461871"/>
          </a:xfrm>
          <a:prstGeom prst="rect">
            <a:avLst/>
          </a:prstGeom>
        </p:spPr>
        <p:txBody>
          <a:bodyPr lIns="0" tIns="0" rIns="0" bIns="0" rtlCol="0" anchor="t">
            <a:spAutoFit/>
          </a:bodyPr>
          <a:lstStyle/>
          <a:p>
            <a:pPr marL="0" lvl="0" indent="0" algn="ctr">
              <a:lnSpc>
                <a:spcPts val="3245"/>
              </a:lnSpc>
              <a:spcBef>
                <a:spcPct val="0"/>
              </a:spcBef>
            </a:pPr>
            <a:r>
              <a:rPr lang="en-US" sz="2318">
                <a:solidFill>
                  <a:srgbClr val="FFF9F9"/>
                </a:solidFill>
                <a:latin typeface="DM Sans"/>
              </a:rPr>
              <a:t>Memoria a corto plazo: información sensorial asociada que se almacena desde varias horas hasta varios días. Información de la que fuimos concientes que recibimos. </a:t>
            </a:r>
          </a:p>
        </p:txBody>
      </p:sp>
      <p:sp>
        <p:nvSpPr>
          <p:cNvPr id="22" name="TextBox 22"/>
          <p:cNvSpPr txBox="1"/>
          <p:nvPr/>
        </p:nvSpPr>
        <p:spPr>
          <a:xfrm>
            <a:off x="12125865" y="6258779"/>
            <a:ext cx="4640108" cy="2461871"/>
          </a:xfrm>
          <a:prstGeom prst="rect">
            <a:avLst/>
          </a:prstGeom>
        </p:spPr>
        <p:txBody>
          <a:bodyPr lIns="0" tIns="0" rIns="0" bIns="0" rtlCol="0" anchor="t">
            <a:spAutoFit/>
          </a:bodyPr>
          <a:lstStyle/>
          <a:p>
            <a:pPr marL="0" lvl="0" indent="0" algn="ctr">
              <a:lnSpc>
                <a:spcPts val="3245"/>
              </a:lnSpc>
              <a:spcBef>
                <a:spcPct val="0"/>
              </a:spcBef>
            </a:pPr>
            <a:r>
              <a:rPr lang="en-US" sz="2318">
                <a:solidFill>
                  <a:srgbClr val="FFF9F9"/>
                </a:solidFill>
                <a:latin typeface="DM Sans"/>
              </a:rPr>
              <a:t>Memoria a largo plazo: información almacenada por tiempo indefinido. Esto se logra al asociar estímulos externos con estímulos internos (sensaciones con emociones fuertes)</a:t>
            </a:r>
          </a:p>
        </p:txBody>
      </p:sp>
      <p:pic>
        <p:nvPicPr>
          <p:cNvPr id="23" name="Picture 23"/>
          <p:cNvPicPr>
            <a:picLocks noChangeAspect="1"/>
          </p:cNvPicPr>
          <p:nvPr/>
        </p:nvPicPr>
        <p:blipFill>
          <a:blip r:embed="rId9"/>
          <a:srcRect/>
          <a:stretch>
            <a:fillRect/>
          </a:stretch>
        </p:blipFill>
        <p:spPr>
          <a:xfrm rot="384213">
            <a:off x="13093250" y="4770536"/>
            <a:ext cx="1940099" cy="143214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AE1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036368">
            <a:off x="11135626" y="1974307"/>
            <a:ext cx="15560440" cy="9421139"/>
          </a:xfrm>
          <a:prstGeom prst="rect">
            <a:avLst/>
          </a:prstGeom>
        </p:spPr>
      </p:pic>
      <p:pic>
        <p:nvPicPr>
          <p:cNvPr id="3" name="Picture 3"/>
          <p:cNvPicPr>
            <a:picLocks noChangeAspect="1"/>
          </p:cNvPicPr>
          <p:nvPr/>
        </p:nvPicPr>
        <p:blipFill>
          <a:blip r:embed="rId3"/>
          <a:srcRect/>
          <a:stretch>
            <a:fillRect/>
          </a:stretch>
        </p:blipFill>
        <p:spPr>
          <a:xfrm rot="-6577642">
            <a:off x="-247341" y="1061300"/>
            <a:ext cx="770385" cy="756378"/>
          </a:xfrm>
          <a:prstGeom prst="rect">
            <a:avLst/>
          </a:prstGeom>
        </p:spPr>
      </p:pic>
      <p:pic>
        <p:nvPicPr>
          <p:cNvPr id="4" name="Picture 4"/>
          <p:cNvPicPr>
            <a:picLocks noChangeAspect="1"/>
          </p:cNvPicPr>
          <p:nvPr/>
        </p:nvPicPr>
        <p:blipFill>
          <a:blip r:embed="rId3"/>
          <a:srcRect/>
          <a:stretch>
            <a:fillRect/>
          </a:stretch>
        </p:blipFill>
        <p:spPr>
          <a:xfrm rot="-1078644">
            <a:off x="4131949" y="81583"/>
            <a:ext cx="625857" cy="614477"/>
          </a:xfrm>
          <a:prstGeom prst="rect">
            <a:avLst/>
          </a:prstGeom>
        </p:spPr>
      </p:pic>
      <p:grpSp>
        <p:nvGrpSpPr>
          <p:cNvPr id="5" name="Group 5"/>
          <p:cNvGrpSpPr/>
          <p:nvPr/>
        </p:nvGrpSpPr>
        <p:grpSpPr>
          <a:xfrm>
            <a:off x="137851" y="6271012"/>
            <a:ext cx="7139534" cy="4015988"/>
            <a:chOff x="0" y="0"/>
            <a:chExt cx="1913890" cy="1076563"/>
          </a:xfrm>
        </p:grpSpPr>
        <p:sp>
          <p:nvSpPr>
            <p:cNvPr id="6" name="Freeform 6"/>
            <p:cNvSpPr/>
            <p:nvPr/>
          </p:nvSpPr>
          <p:spPr>
            <a:xfrm>
              <a:off x="0" y="0"/>
              <a:ext cx="1913890" cy="1076563"/>
            </a:xfrm>
            <a:custGeom>
              <a:avLst/>
              <a:gdLst/>
              <a:ahLst/>
              <a:cxnLst/>
              <a:rect l="l" t="t" r="r" b="b"/>
              <a:pathLst>
                <a:path w="1913890" h="1076563">
                  <a:moveTo>
                    <a:pt x="0" y="0"/>
                  </a:moveTo>
                  <a:lnTo>
                    <a:pt x="1913890" y="0"/>
                  </a:lnTo>
                  <a:lnTo>
                    <a:pt x="1913890" y="1076563"/>
                  </a:lnTo>
                  <a:lnTo>
                    <a:pt x="0" y="1076563"/>
                  </a:lnTo>
                  <a:close/>
                </a:path>
              </a:pathLst>
            </a:custGeom>
            <a:solidFill>
              <a:srgbClr val="FFB8AE"/>
            </a:solidFill>
          </p:spPr>
        </p:sp>
      </p:grpSp>
      <p:pic>
        <p:nvPicPr>
          <p:cNvPr id="7" name="Picture 7"/>
          <p:cNvPicPr>
            <a:picLocks noChangeAspect="1"/>
          </p:cNvPicPr>
          <p:nvPr/>
        </p:nvPicPr>
        <p:blipFill>
          <a:blip r:embed="rId4"/>
          <a:srcRect/>
          <a:stretch>
            <a:fillRect/>
          </a:stretch>
        </p:blipFill>
        <p:spPr>
          <a:xfrm rot="3053985">
            <a:off x="6717019" y="7101287"/>
            <a:ext cx="1789219" cy="2844134"/>
          </a:xfrm>
          <a:prstGeom prst="rect">
            <a:avLst/>
          </a:prstGeom>
        </p:spPr>
      </p:pic>
      <p:pic>
        <p:nvPicPr>
          <p:cNvPr id="8" name="Picture 8"/>
          <p:cNvPicPr>
            <a:picLocks noChangeAspect="1"/>
          </p:cNvPicPr>
          <p:nvPr/>
        </p:nvPicPr>
        <p:blipFill>
          <a:blip r:embed="rId5"/>
          <a:srcRect/>
          <a:stretch>
            <a:fillRect/>
          </a:stretch>
        </p:blipFill>
        <p:spPr>
          <a:xfrm>
            <a:off x="13781656" y="777643"/>
            <a:ext cx="4506344" cy="3002351"/>
          </a:xfrm>
          <a:prstGeom prst="rect">
            <a:avLst/>
          </a:prstGeom>
        </p:spPr>
      </p:pic>
      <p:pic>
        <p:nvPicPr>
          <p:cNvPr id="9" name="Picture 9"/>
          <p:cNvPicPr>
            <a:picLocks noChangeAspect="1"/>
          </p:cNvPicPr>
          <p:nvPr/>
        </p:nvPicPr>
        <p:blipFill>
          <a:blip r:embed="rId6"/>
          <a:srcRect/>
          <a:stretch>
            <a:fillRect/>
          </a:stretch>
        </p:blipFill>
        <p:spPr>
          <a:xfrm>
            <a:off x="14245190" y="3779995"/>
            <a:ext cx="4042810" cy="2695207"/>
          </a:xfrm>
          <a:prstGeom prst="rect">
            <a:avLst/>
          </a:prstGeom>
        </p:spPr>
      </p:pic>
      <p:pic>
        <p:nvPicPr>
          <p:cNvPr id="10" name="Picture 10"/>
          <p:cNvPicPr>
            <a:picLocks noChangeAspect="1"/>
          </p:cNvPicPr>
          <p:nvPr/>
        </p:nvPicPr>
        <p:blipFill>
          <a:blip r:embed="rId7"/>
          <a:srcRect/>
          <a:stretch>
            <a:fillRect/>
          </a:stretch>
        </p:blipFill>
        <p:spPr>
          <a:xfrm>
            <a:off x="9528817" y="777643"/>
            <a:ext cx="4716373" cy="3666980"/>
          </a:xfrm>
          <a:prstGeom prst="rect">
            <a:avLst/>
          </a:prstGeom>
        </p:spPr>
      </p:pic>
      <p:pic>
        <p:nvPicPr>
          <p:cNvPr id="11" name="Picture 11"/>
          <p:cNvPicPr>
            <a:picLocks noChangeAspect="1"/>
          </p:cNvPicPr>
          <p:nvPr/>
        </p:nvPicPr>
        <p:blipFill>
          <a:blip r:embed="rId8"/>
          <a:srcRect/>
          <a:stretch>
            <a:fillRect/>
          </a:stretch>
        </p:blipFill>
        <p:spPr>
          <a:xfrm>
            <a:off x="11087154" y="4369186"/>
            <a:ext cx="3158036" cy="2106016"/>
          </a:xfrm>
          <a:prstGeom prst="rect">
            <a:avLst/>
          </a:prstGeom>
        </p:spPr>
      </p:pic>
      <p:pic>
        <p:nvPicPr>
          <p:cNvPr id="12" name="Picture 12"/>
          <p:cNvPicPr>
            <a:picLocks noChangeAspect="1"/>
          </p:cNvPicPr>
          <p:nvPr/>
        </p:nvPicPr>
        <p:blipFill>
          <a:blip r:embed="rId9"/>
          <a:srcRect/>
          <a:stretch>
            <a:fillRect/>
          </a:stretch>
        </p:blipFill>
        <p:spPr>
          <a:xfrm>
            <a:off x="9305590" y="7243638"/>
            <a:ext cx="4476066" cy="2982179"/>
          </a:xfrm>
          <a:prstGeom prst="rect">
            <a:avLst/>
          </a:prstGeom>
        </p:spPr>
      </p:pic>
      <p:pic>
        <p:nvPicPr>
          <p:cNvPr id="13" name="Picture 13"/>
          <p:cNvPicPr>
            <a:picLocks noChangeAspect="1"/>
          </p:cNvPicPr>
          <p:nvPr/>
        </p:nvPicPr>
        <p:blipFill>
          <a:blip r:embed="rId10"/>
          <a:srcRect t="1104" b="1104"/>
          <a:stretch>
            <a:fillRect/>
          </a:stretch>
        </p:blipFill>
        <p:spPr>
          <a:xfrm>
            <a:off x="13781656" y="6475201"/>
            <a:ext cx="3980276" cy="2588434"/>
          </a:xfrm>
          <a:prstGeom prst="rect">
            <a:avLst/>
          </a:prstGeom>
        </p:spPr>
      </p:pic>
      <p:pic>
        <p:nvPicPr>
          <p:cNvPr id="14" name="Picture 14"/>
          <p:cNvPicPr>
            <a:picLocks noChangeAspect="1"/>
          </p:cNvPicPr>
          <p:nvPr/>
        </p:nvPicPr>
        <p:blipFill>
          <a:blip r:embed="rId3"/>
          <a:srcRect/>
          <a:stretch>
            <a:fillRect/>
          </a:stretch>
        </p:blipFill>
        <p:spPr>
          <a:xfrm rot="-6577642">
            <a:off x="17091844" y="8854072"/>
            <a:ext cx="823428" cy="808456"/>
          </a:xfrm>
          <a:prstGeom prst="rect">
            <a:avLst/>
          </a:prstGeom>
        </p:spPr>
      </p:pic>
      <p:grpSp>
        <p:nvGrpSpPr>
          <p:cNvPr id="15" name="Group 15"/>
          <p:cNvGrpSpPr/>
          <p:nvPr/>
        </p:nvGrpSpPr>
        <p:grpSpPr>
          <a:xfrm>
            <a:off x="688045" y="1190747"/>
            <a:ext cx="7482474" cy="4537265"/>
            <a:chOff x="0" y="0"/>
            <a:chExt cx="9976631" cy="6049686"/>
          </a:xfrm>
        </p:grpSpPr>
        <p:sp>
          <p:nvSpPr>
            <p:cNvPr id="16" name="TextBox 16"/>
            <p:cNvSpPr txBox="1"/>
            <p:nvPr/>
          </p:nvSpPr>
          <p:spPr>
            <a:xfrm>
              <a:off x="0" y="1683381"/>
              <a:ext cx="9976631" cy="4366306"/>
            </a:xfrm>
            <a:prstGeom prst="rect">
              <a:avLst/>
            </a:prstGeom>
          </p:spPr>
          <p:txBody>
            <a:bodyPr lIns="0" tIns="0" rIns="0" bIns="0" rtlCol="0" anchor="t">
              <a:spAutoFit/>
            </a:bodyPr>
            <a:lstStyle/>
            <a:p>
              <a:pPr>
                <a:lnSpc>
                  <a:spcPts val="3245"/>
                </a:lnSpc>
              </a:pPr>
              <a:r>
                <a:rPr lang="en-US" sz="2318">
                  <a:solidFill>
                    <a:srgbClr val="FFF9F9"/>
                  </a:solidFill>
                  <a:latin typeface="DM Sans"/>
                </a:rPr>
                <a:t>Considerada una habilidad superior, no todos los vivos con SN poseen esta habilidad.</a:t>
              </a:r>
            </a:p>
            <a:p>
              <a:pPr>
                <a:lnSpc>
                  <a:spcPts val="3245"/>
                </a:lnSpc>
              </a:pPr>
              <a:r>
                <a:rPr lang="en-US" sz="2318">
                  <a:solidFill>
                    <a:srgbClr val="FFF9F9"/>
                  </a:solidFill>
                  <a:latin typeface="DM Sans"/>
                </a:rPr>
                <a:t>Mecanismo de supervivencia omunicar experiencias, información. Permite formar relaciones entre los individuos. </a:t>
              </a:r>
            </a:p>
            <a:p>
              <a:pPr>
                <a:lnSpc>
                  <a:spcPts val="3245"/>
                </a:lnSpc>
                <a:spcBef>
                  <a:spcPct val="0"/>
                </a:spcBef>
              </a:pPr>
              <a:r>
                <a:rPr lang="en-US" sz="2318">
                  <a:solidFill>
                    <a:srgbClr val="FFF9F9"/>
                  </a:solidFill>
                  <a:latin typeface="DM Sans"/>
                </a:rPr>
                <a:t>Habilidad que se adquiere con los años pero todos nacemos con la capacidad y necesidad de adquirir un lenguaje, o más de uno.</a:t>
              </a:r>
            </a:p>
          </p:txBody>
        </p:sp>
        <p:sp>
          <p:nvSpPr>
            <p:cNvPr id="17" name="TextBox 17"/>
            <p:cNvSpPr txBox="1"/>
            <p:nvPr/>
          </p:nvSpPr>
          <p:spPr>
            <a:xfrm>
              <a:off x="0" y="0"/>
              <a:ext cx="9976631" cy="1142095"/>
            </a:xfrm>
            <a:prstGeom prst="rect">
              <a:avLst/>
            </a:prstGeom>
          </p:spPr>
          <p:txBody>
            <a:bodyPr lIns="0" tIns="0" rIns="0" bIns="0" rtlCol="0" anchor="t">
              <a:spAutoFit/>
            </a:bodyPr>
            <a:lstStyle/>
            <a:p>
              <a:pPr>
                <a:lnSpc>
                  <a:spcPts val="6743"/>
                </a:lnSpc>
              </a:pPr>
              <a:r>
                <a:rPr lang="en-US" sz="5619" spc="-112">
                  <a:solidFill>
                    <a:srgbClr val="FFF9F9"/>
                  </a:solidFill>
                  <a:latin typeface="DM Sans Bold"/>
                </a:rPr>
                <a:t>Lenguaje</a:t>
              </a:r>
            </a:p>
          </p:txBody>
        </p:sp>
      </p:grpSp>
      <p:pic>
        <p:nvPicPr>
          <p:cNvPr id="18" name="Picture 18"/>
          <p:cNvPicPr>
            <a:picLocks noChangeAspect="1"/>
          </p:cNvPicPr>
          <p:nvPr/>
        </p:nvPicPr>
        <p:blipFill>
          <a:blip r:embed="rId11"/>
          <a:srcRect/>
          <a:stretch>
            <a:fillRect/>
          </a:stretch>
        </p:blipFill>
        <p:spPr>
          <a:xfrm>
            <a:off x="8170519" y="2870052"/>
            <a:ext cx="2916635" cy="4373586"/>
          </a:xfrm>
          <a:prstGeom prst="rect">
            <a:avLst/>
          </a:prstGeom>
        </p:spPr>
      </p:pic>
      <p:pic>
        <p:nvPicPr>
          <p:cNvPr id="19" name="Picture 19"/>
          <p:cNvPicPr>
            <a:picLocks noChangeAspect="1"/>
          </p:cNvPicPr>
          <p:nvPr/>
        </p:nvPicPr>
        <p:blipFill>
          <a:blip r:embed="rId12"/>
          <a:srcRect t="3724" b="3724"/>
          <a:stretch>
            <a:fillRect/>
          </a:stretch>
        </p:blipFill>
        <p:spPr>
          <a:xfrm>
            <a:off x="8186525" y="-1156825"/>
            <a:ext cx="2900629" cy="402687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AE1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036368">
            <a:off x="11135626" y="1974307"/>
            <a:ext cx="15560440" cy="9421139"/>
          </a:xfrm>
          <a:prstGeom prst="rect">
            <a:avLst/>
          </a:prstGeom>
        </p:spPr>
      </p:pic>
      <p:pic>
        <p:nvPicPr>
          <p:cNvPr id="3" name="Picture 3"/>
          <p:cNvPicPr>
            <a:picLocks noChangeAspect="1"/>
          </p:cNvPicPr>
          <p:nvPr/>
        </p:nvPicPr>
        <p:blipFill>
          <a:blip r:embed="rId3"/>
          <a:srcRect/>
          <a:stretch>
            <a:fillRect/>
          </a:stretch>
        </p:blipFill>
        <p:spPr>
          <a:xfrm rot="-6577642">
            <a:off x="-247341" y="1061300"/>
            <a:ext cx="770385" cy="756378"/>
          </a:xfrm>
          <a:prstGeom prst="rect">
            <a:avLst/>
          </a:prstGeom>
        </p:spPr>
      </p:pic>
      <p:pic>
        <p:nvPicPr>
          <p:cNvPr id="4" name="Picture 4"/>
          <p:cNvPicPr>
            <a:picLocks noChangeAspect="1"/>
          </p:cNvPicPr>
          <p:nvPr/>
        </p:nvPicPr>
        <p:blipFill>
          <a:blip r:embed="rId3"/>
          <a:srcRect/>
          <a:stretch>
            <a:fillRect/>
          </a:stretch>
        </p:blipFill>
        <p:spPr>
          <a:xfrm rot="-1078644">
            <a:off x="4131949" y="81583"/>
            <a:ext cx="625857" cy="614477"/>
          </a:xfrm>
          <a:prstGeom prst="rect">
            <a:avLst/>
          </a:prstGeom>
        </p:spPr>
      </p:pic>
      <p:grpSp>
        <p:nvGrpSpPr>
          <p:cNvPr id="5" name="Group 5"/>
          <p:cNvGrpSpPr/>
          <p:nvPr/>
        </p:nvGrpSpPr>
        <p:grpSpPr>
          <a:xfrm>
            <a:off x="137851" y="6271012"/>
            <a:ext cx="7139534" cy="4015988"/>
            <a:chOff x="0" y="0"/>
            <a:chExt cx="1913890" cy="1076563"/>
          </a:xfrm>
        </p:grpSpPr>
        <p:sp>
          <p:nvSpPr>
            <p:cNvPr id="6" name="Freeform 6"/>
            <p:cNvSpPr/>
            <p:nvPr/>
          </p:nvSpPr>
          <p:spPr>
            <a:xfrm>
              <a:off x="0" y="0"/>
              <a:ext cx="1913890" cy="1076563"/>
            </a:xfrm>
            <a:custGeom>
              <a:avLst/>
              <a:gdLst/>
              <a:ahLst/>
              <a:cxnLst/>
              <a:rect l="l" t="t" r="r" b="b"/>
              <a:pathLst>
                <a:path w="1913890" h="1076563">
                  <a:moveTo>
                    <a:pt x="0" y="0"/>
                  </a:moveTo>
                  <a:lnTo>
                    <a:pt x="1913890" y="0"/>
                  </a:lnTo>
                  <a:lnTo>
                    <a:pt x="1913890" y="1076563"/>
                  </a:lnTo>
                  <a:lnTo>
                    <a:pt x="0" y="1076563"/>
                  </a:lnTo>
                  <a:close/>
                </a:path>
              </a:pathLst>
            </a:custGeom>
            <a:solidFill>
              <a:srgbClr val="FFB8AE"/>
            </a:solidFill>
          </p:spPr>
        </p:sp>
      </p:grpSp>
      <p:pic>
        <p:nvPicPr>
          <p:cNvPr id="7" name="Picture 7"/>
          <p:cNvPicPr>
            <a:picLocks noChangeAspect="1"/>
          </p:cNvPicPr>
          <p:nvPr/>
        </p:nvPicPr>
        <p:blipFill>
          <a:blip r:embed="rId3"/>
          <a:srcRect/>
          <a:stretch>
            <a:fillRect/>
          </a:stretch>
        </p:blipFill>
        <p:spPr>
          <a:xfrm rot="-6577642">
            <a:off x="17091844" y="8854072"/>
            <a:ext cx="823428" cy="808456"/>
          </a:xfrm>
          <a:prstGeom prst="rect">
            <a:avLst/>
          </a:prstGeom>
        </p:spPr>
      </p:pic>
      <p:pic>
        <p:nvPicPr>
          <p:cNvPr id="8" name="Picture 8"/>
          <p:cNvPicPr>
            <a:picLocks noChangeAspect="1"/>
          </p:cNvPicPr>
          <p:nvPr/>
        </p:nvPicPr>
        <p:blipFill>
          <a:blip r:embed="rId4"/>
          <a:srcRect/>
          <a:stretch>
            <a:fillRect/>
          </a:stretch>
        </p:blipFill>
        <p:spPr>
          <a:xfrm>
            <a:off x="8171995" y="777643"/>
            <a:ext cx="5124579" cy="3417454"/>
          </a:xfrm>
          <a:prstGeom prst="rect">
            <a:avLst/>
          </a:prstGeom>
        </p:spPr>
      </p:pic>
      <p:pic>
        <p:nvPicPr>
          <p:cNvPr id="9" name="Picture 9"/>
          <p:cNvPicPr>
            <a:picLocks noChangeAspect="1"/>
          </p:cNvPicPr>
          <p:nvPr/>
        </p:nvPicPr>
        <p:blipFill>
          <a:blip r:embed="rId5"/>
          <a:srcRect/>
          <a:stretch>
            <a:fillRect/>
          </a:stretch>
        </p:blipFill>
        <p:spPr>
          <a:xfrm>
            <a:off x="12902814" y="777643"/>
            <a:ext cx="5119781" cy="3417454"/>
          </a:xfrm>
          <a:prstGeom prst="rect">
            <a:avLst/>
          </a:prstGeom>
        </p:spPr>
      </p:pic>
      <p:pic>
        <p:nvPicPr>
          <p:cNvPr id="10" name="Picture 10"/>
          <p:cNvPicPr>
            <a:picLocks noChangeAspect="1"/>
          </p:cNvPicPr>
          <p:nvPr/>
        </p:nvPicPr>
        <p:blipFill>
          <a:blip r:embed="rId6"/>
          <a:srcRect/>
          <a:stretch>
            <a:fillRect/>
          </a:stretch>
        </p:blipFill>
        <p:spPr>
          <a:xfrm>
            <a:off x="13296574" y="2108383"/>
            <a:ext cx="615073" cy="977717"/>
          </a:xfrm>
          <a:prstGeom prst="rect">
            <a:avLst/>
          </a:prstGeom>
        </p:spPr>
      </p:pic>
      <p:pic>
        <p:nvPicPr>
          <p:cNvPr id="11" name="Picture 11"/>
          <p:cNvPicPr>
            <a:picLocks noChangeAspect="1"/>
          </p:cNvPicPr>
          <p:nvPr/>
        </p:nvPicPr>
        <p:blipFill>
          <a:blip r:embed="rId7"/>
          <a:srcRect/>
          <a:stretch>
            <a:fillRect/>
          </a:stretch>
        </p:blipFill>
        <p:spPr>
          <a:xfrm>
            <a:off x="11757354" y="4195097"/>
            <a:ext cx="6265240" cy="3963791"/>
          </a:xfrm>
          <a:prstGeom prst="rect">
            <a:avLst/>
          </a:prstGeom>
        </p:spPr>
      </p:pic>
      <p:pic>
        <p:nvPicPr>
          <p:cNvPr id="12" name="Picture 12"/>
          <p:cNvPicPr>
            <a:picLocks noChangeAspect="1"/>
          </p:cNvPicPr>
          <p:nvPr/>
        </p:nvPicPr>
        <p:blipFill>
          <a:blip r:embed="rId8"/>
          <a:srcRect/>
          <a:stretch>
            <a:fillRect/>
          </a:stretch>
        </p:blipFill>
        <p:spPr>
          <a:xfrm>
            <a:off x="8171995" y="4195097"/>
            <a:ext cx="3585360" cy="2390240"/>
          </a:xfrm>
          <a:prstGeom prst="rect">
            <a:avLst/>
          </a:prstGeom>
        </p:spPr>
      </p:pic>
      <p:grpSp>
        <p:nvGrpSpPr>
          <p:cNvPr id="13" name="Group 13"/>
          <p:cNvGrpSpPr/>
          <p:nvPr/>
        </p:nvGrpSpPr>
        <p:grpSpPr>
          <a:xfrm>
            <a:off x="623453" y="777643"/>
            <a:ext cx="7482474" cy="5361740"/>
            <a:chOff x="0" y="0"/>
            <a:chExt cx="9976631" cy="7148987"/>
          </a:xfrm>
        </p:grpSpPr>
        <p:sp>
          <p:nvSpPr>
            <p:cNvPr id="14" name="TextBox 14"/>
            <p:cNvSpPr txBox="1"/>
            <p:nvPr/>
          </p:nvSpPr>
          <p:spPr>
            <a:xfrm>
              <a:off x="0" y="1683381"/>
              <a:ext cx="9976631" cy="5465607"/>
            </a:xfrm>
            <a:prstGeom prst="rect">
              <a:avLst/>
            </a:prstGeom>
          </p:spPr>
          <p:txBody>
            <a:bodyPr lIns="0" tIns="0" rIns="0" bIns="0" rtlCol="0" anchor="t">
              <a:spAutoFit/>
            </a:bodyPr>
            <a:lstStyle/>
            <a:p>
              <a:pPr>
                <a:lnSpc>
                  <a:spcPts val="3245"/>
                </a:lnSpc>
              </a:pPr>
              <a:r>
                <a:rPr lang="en-US" sz="2318">
                  <a:solidFill>
                    <a:srgbClr val="FFF9F9"/>
                  </a:solidFill>
                  <a:latin typeface="DM Sans"/>
                </a:rPr>
                <a:t>Considerada una habilidad superior, no todos los vivos con SN poseen esta habilidad.</a:t>
              </a:r>
            </a:p>
            <a:p>
              <a:pPr>
                <a:lnSpc>
                  <a:spcPts val="3245"/>
                </a:lnSpc>
              </a:pPr>
              <a:r>
                <a:rPr lang="en-US" sz="2318">
                  <a:solidFill>
                    <a:srgbClr val="FFF9F9"/>
                  </a:solidFill>
                  <a:latin typeface="DM Sans"/>
                </a:rPr>
                <a:t>Capacidad de automatizar y regular hábitos, acciones y conductas. </a:t>
              </a:r>
            </a:p>
            <a:p>
              <a:pPr>
                <a:lnSpc>
                  <a:spcPts val="3245"/>
                </a:lnSpc>
              </a:pPr>
              <a:r>
                <a:rPr lang="en-US" sz="2318">
                  <a:solidFill>
                    <a:srgbClr val="FFF9F9"/>
                  </a:solidFill>
                  <a:latin typeface="DM Sans"/>
                </a:rPr>
                <a:t>Relación entre experiencias y asociaciones entre el sujeto y su entorno.</a:t>
              </a:r>
            </a:p>
            <a:p>
              <a:pPr>
                <a:lnSpc>
                  <a:spcPts val="3245"/>
                </a:lnSpc>
              </a:pPr>
              <a:r>
                <a:rPr lang="en-US" sz="2318">
                  <a:solidFill>
                    <a:srgbClr val="FFF9F9"/>
                  </a:solidFill>
                  <a:latin typeface="DM Sans"/>
                </a:rPr>
                <a:t>Aprendemos a hablar y andar en bicicleta, no lo memorizamos.</a:t>
              </a:r>
            </a:p>
            <a:p>
              <a:pPr>
                <a:lnSpc>
                  <a:spcPts val="3245"/>
                </a:lnSpc>
                <a:spcBef>
                  <a:spcPct val="0"/>
                </a:spcBef>
              </a:pPr>
              <a:r>
                <a:rPr lang="en-US" sz="2318">
                  <a:solidFill>
                    <a:srgbClr val="FFF9F9"/>
                  </a:solidFill>
                  <a:latin typeface="DM Sans"/>
                </a:rPr>
                <a:t>El aprendizaje se da al PONER EN PRÁCTICA la memoria.</a:t>
              </a:r>
            </a:p>
          </p:txBody>
        </p:sp>
        <p:sp>
          <p:nvSpPr>
            <p:cNvPr id="15" name="TextBox 15"/>
            <p:cNvSpPr txBox="1"/>
            <p:nvPr/>
          </p:nvSpPr>
          <p:spPr>
            <a:xfrm>
              <a:off x="0" y="0"/>
              <a:ext cx="9976631" cy="1142095"/>
            </a:xfrm>
            <a:prstGeom prst="rect">
              <a:avLst/>
            </a:prstGeom>
          </p:spPr>
          <p:txBody>
            <a:bodyPr lIns="0" tIns="0" rIns="0" bIns="0" rtlCol="0" anchor="t">
              <a:spAutoFit/>
            </a:bodyPr>
            <a:lstStyle/>
            <a:p>
              <a:pPr>
                <a:lnSpc>
                  <a:spcPts val="6743"/>
                </a:lnSpc>
              </a:pPr>
              <a:r>
                <a:rPr lang="en-US" sz="5619" spc="-112">
                  <a:solidFill>
                    <a:srgbClr val="FFF9F9"/>
                  </a:solidFill>
                  <a:latin typeface="DM Sans Bold"/>
                </a:rPr>
                <a:t>Aprendizaje</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AE1D"/>
        </a:solidFill>
        <a:effectLst/>
      </p:bgPr>
    </p:bg>
    <p:spTree>
      <p:nvGrpSpPr>
        <p:cNvPr id="1" name=""/>
        <p:cNvGrpSpPr/>
        <p:nvPr/>
      </p:nvGrpSpPr>
      <p:grpSpPr>
        <a:xfrm>
          <a:off x="0" y="0"/>
          <a:ext cx="0" cy="0"/>
          <a:chOff x="0" y="0"/>
          <a:chExt cx="0" cy="0"/>
        </a:xfrm>
      </p:grpSpPr>
      <p:sp>
        <p:nvSpPr>
          <p:cNvPr id="2" name="TextBox 2"/>
          <p:cNvSpPr txBox="1"/>
          <p:nvPr/>
        </p:nvSpPr>
        <p:spPr>
          <a:xfrm>
            <a:off x="2168753" y="3108846"/>
            <a:ext cx="13950494" cy="1838325"/>
          </a:xfrm>
          <a:prstGeom prst="rect">
            <a:avLst/>
          </a:prstGeom>
        </p:spPr>
        <p:txBody>
          <a:bodyPr lIns="0" tIns="0" rIns="0" bIns="0" rtlCol="0" anchor="t">
            <a:spAutoFit/>
          </a:bodyPr>
          <a:lstStyle/>
          <a:p>
            <a:pPr marL="0" lvl="0" indent="0" algn="ctr">
              <a:lnSpc>
                <a:spcPts val="13200"/>
              </a:lnSpc>
            </a:pPr>
            <a:r>
              <a:rPr lang="en-US" sz="12000" spc="240">
                <a:solidFill>
                  <a:srgbClr val="FFF9F9"/>
                </a:solidFill>
                <a:latin typeface="Adumu Regular Bold"/>
              </a:rPr>
              <a:t>LA NEURONA</a:t>
            </a:r>
          </a:p>
        </p:txBody>
      </p:sp>
      <p:pic>
        <p:nvPicPr>
          <p:cNvPr id="3" name="Picture 3"/>
          <p:cNvPicPr>
            <a:picLocks noChangeAspect="1"/>
          </p:cNvPicPr>
          <p:nvPr/>
        </p:nvPicPr>
        <p:blipFill>
          <a:blip r:embed="rId2"/>
          <a:srcRect/>
          <a:stretch>
            <a:fillRect/>
          </a:stretch>
        </p:blipFill>
        <p:spPr>
          <a:xfrm rot="183506">
            <a:off x="-820202" y="8198174"/>
            <a:ext cx="20267146" cy="6411788"/>
          </a:xfrm>
          <a:prstGeom prst="rect">
            <a:avLst/>
          </a:prstGeom>
        </p:spPr>
      </p:pic>
      <p:pic>
        <p:nvPicPr>
          <p:cNvPr id="4" name="Picture 4"/>
          <p:cNvPicPr>
            <a:picLocks noChangeAspect="1"/>
          </p:cNvPicPr>
          <p:nvPr/>
        </p:nvPicPr>
        <p:blipFill>
          <a:blip r:embed="rId3"/>
          <a:srcRect/>
          <a:stretch>
            <a:fillRect/>
          </a:stretch>
        </p:blipFill>
        <p:spPr>
          <a:xfrm rot="-6577642">
            <a:off x="16508734" y="3628542"/>
            <a:ext cx="823428" cy="808456"/>
          </a:xfrm>
          <a:prstGeom prst="rect">
            <a:avLst/>
          </a:prstGeom>
        </p:spPr>
      </p:pic>
      <p:pic>
        <p:nvPicPr>
          <p:cNvPr id="5" name="Picture 5"/>
          <p:cNvPicPr>
            <a:picLocks noChangeAspect="1"/>
          </p:cNvPicPr>
          <p:nvPr/>
        </p:nvPicPr>
        <p:blipFill>
          <a:blip r:embed="rId3"/>
          <a:srcRect/>
          <a:stretch>
            <a:fillRect/>
          </a:stretch>
        </p:blipFill>
        <p:spPr>
          <a:xfrm rot="-6577642">
            <a:off x="4000018" y="111657"/>
            <a:ext cx="770385" cy="756378"/>
          </a:xfrm>
          <a:prstGeom prst="rect">
            <a:avLst/>
          </a:prstGeom>
        </p:spPr>
      </p:pic>
      <p:pic>
        <p:nvPicPr>
          <p:cNvPr id="6" name="Picture 6"/>
          <p:cNvPicPr>
            <a:picLocks noChangeAspect="1"/>
          </p:cNvPicPr>
          <p:nvPr/>
        </p:nvPicPr>
        <p:blipFill>
          <a:blip r:embed="rId3"/>
          <a:srcRect/>
          <a:stretch>
            <a:fillRect/>
          </a:stretch>
        </p:blipFill>
        <p:spPr>
          <a:xfrm rot="-1078644">
            <a:off x="1265675" y="882213"/>
            <a:ext cx="770385" cy="756378"/>
          </a:xfrm>
          <a:prstGeom prst="rect">
            <a:avLst/>
          </a:prstGeom>
        </p:spPr>
      </p:pic>
      <p:pic>
        <p:nvPicPr>
          <p:cNvPr id="7" name="Picture 7"/>
          <p:cNvPicPr>
            <a:picLocks noChangeAspect="1"/>
          </p:cNvPicPr>
          <p:nvPr/>
        </p:nvPicPr>
        <p:blipFill>
          <a:blip r:embed="rId3"/>
          <a:srcRect/>
          <a:stretch>
            <a:fillRect/>
          </a:stretch>
        </p:blipFill>
        <p:spPr>
          <a:xfrm rot="-2700000">
            <a:off x="228485" y="5401496"/>
            <a:ext cx="483605" cy="474813"/>
          </a:xfrm>
          <a:prstGeom prst="rect">
            <a:avLst/>
          </a:prstGeom>
        </p:spPr>
      </p:pic>
      <p:pic>
        <p:nvPicPr>
          <p:cNvPr id="8" name="Picture 8"/>
          <p:cNvPicPr>
            <a:picLocks noChangeAspect="1"/>
          </p:cNvPicPr>
          <p:nvPr/>
        </p:nvPicPr>
        <p:blipFill>
          <a:blip r:embed="rId3"/>
          <a:srcRect/>
          <a:stretch>
            <a:fillRect/>
          </a:stretch>
        </p:blipFill>
        <p:spPr>
          <a:xfrm rot="-2700000">
            <a:off x="17017497" y="7763514"/>
            <a:ext cx="483605" cy="474813"/>
          </a:xfrm>
          <a:prstGeom prst="rect">
            <a:avLst/>
          </a:prstGeom>
        </p:spPr>
      </p:pic>
      <p:pic>
        <p:nvPicPr>
          <p:cNvPr id="9" name="Picture 9"/>
          <p:cNvPicPr>
            <a:picLocks noChangeAspect="1"/>
          </p:cNvPicPr>
          <p:nvPr/>
        </p:nvPicPr>
        <p:blipFill>
          <a:blip r:embed="rId4"/>
          <a:srcRect/>
          <a:stretch>
            <a:fillRect/>
          </a:stretch>
        </p:blipFill>
        <p:spPr>
          <a:xfrm rot="138467">
            <a:off x="13250887" y="5073208"/>
            <a:ext cx="2786323" cy="41306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65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83364">
            <a:off x="6863324" y="1098479"/>
            <a:ext cx="15560440" cy="9421139"/>
          </a:xfrm>
          <a:prstGeom prst="rect">
            <a:avLst/>
          </a:prstGeom>
        </p:spPr>
      </p:pic>
      <p:grpSp>
        <p:nvGrpSpPr>
          <p:cNvPr id="3" name="Group 3"/>
          <p:cNvGrpSpPr/>
          <p:nvPr/>
        </p:nvGrpSpPr>
        <p:grpSpPr>
          <a:xfrm>
            <a:off x="99466" y="6271012"/>
            <a:ext cx="7139534" cy="4015988"/>
            <a:chOff x="0" y="0"/>
            <a:chExt cx="1913890" cy="1076563"/>
          </a:xfrm>
        </p:grpSpPr>
        <p:sp>
          <p:nvSpPr>
            <p:cNvPr id="4" name="Freeform 4"/>
            <p:cNvSpPr/>
            <p:nvPr/>
          </p:nvSpPr>
          <p:spPr>
            <a:xfrm>
              <a:off x="0" y="0"/>
              <a:ext cx="1913890" cy="1076563"/>
            </a:xfrm>
            <a:custGeom>
              <a:avLst/>
              <a:gdLst/>
              <a:ahLst/>
              <a:cxnLst/>
              <a:rect l="l" t="t" r="r" b="b"/>
              <a:pathLst>
                <a:path w="1913890" h="1076563">
                  <a:moveTo>
                    <a:pt x="0" y="0"/>
                  </a:moveTo>
                  <a:lnTo>
                    <a:pt x="1913890" y="0"/>
                  </a:lnTo>
                  <a:lnTo>
                    <a:pt x="1913890" y="1076563"/>
                  </a:lnTo>
                  <a:lnTo>
                    <a:pt x="0" y="1076563"/>
                  </a:lnTo>
                  <a:close/>
                </a:path>
              </a:pathLst>
            </a:custGeom>
            <a:solidFill>
              <a:srgbClr val="FFB8AE"/>
            </a:solidFill>
          </p:spPr>
        </p:sp>
      </p:grpSp>
      <p:pic>
        <p:nvPicPr>
          <p:cNvPr id="5" name="Picture 5"/>
          <p:cNvPicPr>
            <a:picLocks noChangeAspect="1"/>
          </p:cNvPicPr>
          <p:nvPr/>
        </p:nvPicPr>
        <p:blipFill>
          <a:blip r:embed="rId3"/>
          <a:srcRect l="3362" t="5746" r="5287" b="8424"/>
          <a:stretch>
            <a:fillRect/>
          </a:stretch>
        </p:blipFill>
        <p:spPr>
          <a:xfrm>
            <a:off x="6592097" y="1361335"/>
            <a:ext cx="11580156" cy="4243186"/>
          </a:xfrm>
          <a:prstGeom prst="rect">
            <a:avLst/>
          </a:prstGeom>
        </p:spPr>
      </p:pic>
      <p:pic>
        <p:nvPicPr>
          <p:cNvPr id="6" name="Picture 6"/>
          <p:cNvPicPr>
            <a:picLocks noChangeAspect="1"/>
          </p:cNvPicPr>
          <p:nvPr/>
        </p:nvPicPr>
        <p:blipFill>
          <a:blip r:embed="rId4"/>
          <a:srcRect/>
          <a:stretch>
            <a:fillRect/>
          </a:stretch>
        </p:blipFill>
        <p:spPr>
          <a:xfrm rot="-732745">
            <a:off x="17330584" y="5216424"/>
            <a:ext cx="770385" cy="756378"/>
          </a:xfrm>
          <a:prstGeom prst="rect">
            <a:avLst/>
          </a:prstGeom>
        </p:spPr>
      </p:pic>
      <p:pic>
        <p:nvPicPr>
          <p:cNvPr id="7" name="Picture 7"/>
          <p:cNvPicPr>
            <a:picLocks noChangeAspect="1"/>
          </p:cNvPicPr>
          <p:nvPr/>
        </p:nvPicPr>
        <p:blipFill>
          <a:blip r:embed="rId5"/>
          <a:srcRect/>
          <a:stretch>
            <a:fillRect/>
          </a:stretch>
        </p:blipFill>
        <p:spPr>
          <a:xfrm rot="-5400000">
            <a:off x="13919577" y="5442400"/>
            <a:ext cx="3069288" cy="5015177"/>
          </a:xfrm>
          <a:prstGeom prst="rect">
            <a:avLst/>
          </a:prstGeom>
        </p:spPr>
      </p:pic>
      <p:pic>
        <p:nvPicPr>
          <p:cNvPr id="8" name="Picture 8"/>
          <p:cNvPicPr>
            <a:picLocks noChangeAspect="1"/>
          </p:cNvPicPr>
          <p:nvPr/>
        </p:nvPicPr>
        <p:blipFill>
          <a:blip r:embed="rId6"/>
          <a:srcRect/>
          <a:stretch>
            <a:fillRect/>
          </a:stretch>
        </p:blipFill>
        <p:spPr>
          <a:xfrm>
            <a:off x="7475505" y="6415345"/>
            <a:ext cx="5471128" cy="3069288"/>
          </a:xfrm>
          <a:prstGeom prst="rect">
            <a:avLst/>
          </a:prstGeom>
        </p:spPr>
      </p:pic>
      <p:sp>
        <p:nvSpPr>
          <p:cNvPr id="9" name="TextBox 9"/>
          <p:cNvSpPr txBox="1"/>
          <p:nvPr/>
        </p:nvSpPr>
        <p:spPr>
          <a:xfrm>
            <a:off x="446003" y="1763392"/>
            <a:ext cx="6146094" cy="4507620"/>
          </a:xfrm>
          <a:prstGeom prst="rect">
            <a:avLst/>
          </a:prstGeom>
        </p:spPr>
        <p:txBody>
          <a:bodyPr lIns="0" tIns="0" rIns="0" bIns="0" rtlCol="0" anchor="t">
            <a:spAutoFit/>
          </a:bodyPr>
          <a:lstStyle/>
          <a:p>
            <a:pPr>
              <a:lnSpc>
                <a:spcPts val="3234"/>
              </a:lnSpc>
              <a:spcBef>
                <a:spcPct val="0"/>
              </a:spcBef>
            </a:pPr>
            <a:r>
              <a:rPr lang="en-US" sz="2310">
                <a:solidFill>
                  <a:srgbClr val="FFF9F9"/>
                </a:solidFill>
                <a:latin typeface="DM Sans"/>
              </a:rPr>
              <a:t>La unidad estructural y funcional del sistema nervioso es la neurona, en el esquema se representan las partes de esta.</a:t>
            </a:r>
          </a:p>
          <a:p>
            <a:pPr>
              <a:lnSpc>
                <a:spcPts val="3234"/>
              </a:lnSpc>
              <a:spcBef>
                <a:spcPct val="0"/>
              </a:spcBef>
            </a:pPr>
            <a:endParaRPr lang="en-US" sz="2310">
              <a:solidFill>
                <a:srgbClr val="FFF9F9"/>
              </a:solidFill>
              <a:latin typeface="DM Sans"/>
            </a:endParaRPr>
          </a:p>
          <a:p>
            <a:pPr>
              <a:lnSpc>
                <a:spcPts val="3234"/>
              </a:lnSpc>
              <a:spcBef>
                <a:spcPct val="0"/>
              </a:spcBef>
            </a:pPr>
            <a:r>
              <a:rPr lang="en-US" sz="2310">
                <a:solidFill>
                  <a:srgbClr val="FFF9F9"/>
                </a:solidFill>
                <a:latin typeface="DM Sans"/>
              </a:rPr>
              <a:t>Las neuronas son células altamente especializadas en recibir y transmitir señales neuronales. </a:t>
            </a:r>
          </a:p>
          <a:p>
            <a:pPr>
              <a:lnSpc>
                <a:spcPts val="3234"/>
              </a:lnSpc>
              <a:spcBef>
                <a:spcPct val="0"/>
              </a:spcBef>
            </a:pPr>
            <a:r>
              <a:rPr lang="en-US" sz="2310">
                <a:solidFill>
                  <a:srgbClr val="FFF9F9"/>
                </a:solidFill>
                <a:latin typeface="DM Sans"/>
              </a:rPr>
              <a:t>Existen varios tipos de neuronas con funciones específicas, como la memoria, el aprendizaje y responder a estímulos externos </a:t>
            </a:r>
          </a:p>
        </p:txBody>
      </p:sp>
      <p:sp>
        <p:nvSpPr>
          <p:cNvPr id="10" name="TextBox 10"/>
          <p:cNvSpPr txBox="1"/>
          <p:nvPr/>
        </p:nvSpPr>
        <p:spPr>
          <a:xfrm>
            <a:off x="446003" y="517325"/>
            <a:ext cx="6146094" cy="853561"/>
          </a:xfrm>
          <a:prstGeom prst="rect">
            <a:avLst/>
          </a:prstGeom>
        </p:spPr>
        <p:txBody>
          <a:bodyPr lIns="0" tIns="0" rIns="0" bIns="0" rtlCol="0" anchor="t">
            <a:spAutoFit/>
          </a:bodyPr>
          <a:lstStyle/>
          <a:p>
            <a:pPr>
              <a:lnSpc>
                <a:spcPts val="6720"/>
              </a:lnSpc>
            </a:pPr>
            <a:r>
              <a:rPr lang="en-US" sz="5600" spc="-112">
                <a:solidFill>
                  <a:srgbClr val="FFF9F9"/>
                </a:solidFill>
                <a:latin typeface="DM Sans Bold"/>
              </a:rPr>
              <a:t>La Neurona</a:t>
            </a:r>
          </a:p>
        </p:txBody>
      </p:sp>
      <p:pic>
        <p:nvPicPr>
          <p:cNvPr id="11" name="Picture 11"/>
          <p:cNvPicPr>
            <a:picLocks noChangeAspect="1"/>
          </p:cNvPicPr>
          <p:nvPr/>
        </p:nvPicPr>
        <p:blipFill>
          <a:blip r:embed="rId7"/>
          <a:srcRect/>
          <a:stretch>
            <a:fillRect/>
          </a:stretch>
        </p:blipFill>
        <p:spPr>
          <a:xfrm rot="2390023">
            <a:off x="15670326" y="8005575"/>
            <a:ext cx="2475462" cy="3669822"/>
          </a:xfrm>
          <a:prstGeom prst="rect">
            <a:avLst/>
          </a:prstGeom>
        </p:spPr>
      </p:pic>
      <p:pic>
        <p:nvPicPr>
          <p:cNvPr id="12" name="Picture 12"/>
          <p:cNvPicPr>
            <a:picLocks noChangeAspect="1"/>
          </p:cNvPicPr>
          <p:nvPr/>
        </p:nvPicPr>
        <p:blipFill>
          <a:blip r:embed="rId4"/>
          <a:srcRect/>
          <a:stretch>
            <a:fillRect/>
          </a:stretch>
        </p:blipFill>
        <p:spPr>
          <a:xfrm rot="-1078644">
            <a:off x="7614289" y="9614203"/>
            <a:ext cx="625857" cy="614477"/>
          </a:xfrm>
          <a:prstGeom prst="rect">
            <a:avLst/>
          </a:prstGeom>
        </p:spPr>
      </p:pic>
      <p:pic>
        <p:nvPicPr>
          <p:cNvPr id="13" name="Picture 13"/>
          <p:cNvPicPr>
            <a:picLocks noChangeAspect="1"/>
          </p:cNvPicPr>
          <p:nvPr/>
        </p:nvPicPr>
        <p:blipFill>
          <a:blip r:embed="rId4"/>
          <a:srcRect/>
          <a:stretch>
            <a:fillRect/>
          </a:stretch>
        </p:blipFill>
        <p:spPr>
          <a:xfrm rot="-1078644">
            <a:off x="4504389" y="101866"/>
            <a:ext cx="781460" cy="767251"/>
          </a:xfrm>
          <a:prstGeom prst="rect">
            <a:avLst/>
          </a:prstGeom>
        </p:spPr>
      </p:pic>
      <p:sp>
        <p:nvSpPr>
          <p:cNvPr id="14" name="TextBox 14"/>
          <p:cNvSpPr txBox="1"/>
          <p:nvPr/>
        </p:nvSpPr>
        <p:spPr>
          <a:xfrm>
            <a:off x="819383" y="7240404"/>
            <a:ext cx="5490774" cy="1632097"/>
          </a:xfrm>
          <a:prstGeom prst="rect">
            <a:avLst/>
          </a:prstGeom>
        </p:spPr>
        <p:txBody>
          <a:bodyPr lIns="0" tIns="0" rIns="0" bIns="0" rtlCol="0" anchor="t">
            <a:spAutoFit/>
          </a:bodyPr>
          <a:lstStyle/>
          <a:p>
            <a:pPr>
              <a:lnSpc>
                <a:spcPts val="3234"/>
              </a:lnSpc>
              <a:spcBef>
                <a:spcPct val="0"/>
              </a:spcBef>
            </a:pPr>
            <a:endParaRPr/>
          </a:p>
          <a:p>
            <a:pPr>
              <a:lnSpc>
                <a:spcPts val="3234"/>
              </a:lnSpc>
              <a:spcBef>
                <a:spcPct val="0"/>
              </a:spcBef>
            </a:pPr>
            <a:r>
              <a:rPr lang="en-US" sz="2310">
                <a:solidFill>
                  <a:srgbClr val="7A2731"/>
                </a:solidFill>
                <a:latin typeface="DM Sans"/>
              </a:rPr>
              <a:t>"Electricidad animal" por Luigi Galvani en 1780 al trabajar con ranas.</a:t>
            </a:r>
          </a:p>
          <a:p>
            <a:pPr>
              <a:lnSpc>
                <a:spcPts val="3234"/>
              </a:lnSpc>
              <a:spcBef>
                <a:spcPct val="0"/>
              </a:spcBef>
            </a:pPr>
            <a:endParaRPr lang="en-US" sz="2310">
              <a:solidFill>
                <a:srgbClr val="7A2731"/>
              </a:solidFill>
              <a:latin typeface="DM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65B"/>
        </a:solidFill>
        <a:effectLst/>
      </p:bgPr>
    </p:bg>
    <p:spTree>
      <p:nvGrpSpPr>
        <p:cNvPr id="1" name=""/>
        <p:cNvGrpSpPr/>
        <p:nvPr/>
      </p:nvGrpSpPr>
      <p:grpSpPr>
        <a:xfrm>
          <a:off x="0" y="0"/>
          <a:ext cx="0" cy="0"/>
          <a:chOff x="0" y="0"/>
          <a:chExt cx="0" cy="0"/>
        </a:xfrm>
      </p:grpSpPr>
      <p:grpSp>
        <p:nvGrpSpPr>
          <p:cNvPr id="2" name="Group 2"/>
          <p:cNvGrpSpPr/>
          <p:nvPr/>
        </p:nvGrpSpPr>
        <p:grpSpPr>
          <a:xfrm>
            <a:off x="12012291" y="8135599"/>
            <a:ext cx="1882104" cy="188210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5D4A"/>
            </a:solidFill>
          </p:spPr>
        </p:sp>
      </p:grpSp>
      <p:pic>
        <p:nvPicPr>
          <p:cNvPr id="4" name="Picture 4"/>
          <p:cNvPicPr>
            <a:picLocks noChangeAspect="1"/>
          </p:cNvPicPr>
          <p:nvPr/>
        </p:nvPicPr>
        <p:blipFill>
          <a:blip r:embed="rId2"/>
          <a:srcRect/>
          <a:stretch>
            <a:fillRect/>
          </a:stretch>
        </p:blipFill>
        <p:spPr>
          <a:xfrm rot="5036368">
            <a:off x="7203706" y="850972"/>
            <a:ext cx="15560440" cy="9421139"/>
          </a:xfrm>
          <a:prstGeom prst="rect">
            <a:avLst/>
          </a:prstGeom>
        </p:spPr>
      </p:pic>
      <p:pic>
        <p:nvPicPr>
          <p:cNvPr id="5" name="Picture 5"/>
          <p:cNvPicPr>
            <a:picLocks noChangeAspect="1"/>
          </p:cNvPicPr>
          <p:nvPr/>
        </p:nvPicPr>
        <p:blipFill>
          <a:blip r:embed="rId3"/>
          <a:srcRect/>
          <a:stretch>
            <a:fillRect/>
          </a:stretch>
        </p:blipFill>
        <p:spPr>
          <a:xfrm rot="-6577642">
            <a:off x="60810" y="1140357"/>
            <a:ext cx="770385" cy="756378"/>
          </a:xfrm>
          <a:prstGeom prst="rect">
            <a:avLst/>
          </a:prstGeom>
        </p:spPr>
      </p:pic>
      <p:pic>
        <p:nvPicPr>
          <p:cNvPr id="6" name="Picture 6"/>
          <p:cNvPicPr>
            <a:picLocks noChangeAspect="1"/>
          </p:cNvPicPr>
          <p:nvPr/>
        </p:nvPicPr>
        <p:blipFill>
          <a:blip r:embed="rId3"/>
          <a:srcRect/>
          <a:stretch>
            <a:fillRect/>
          </a:stretch>
        </p:blipFill>
        <p:spPr>
          <a:xfrm rot="-1078644">
            <a:off x="4131949" y="81583"/>
            <a:ext cx="625857" cy="614477"/>
          </a:xfrm>
          <a:prstGeom prst="rect">
            <a:avLst/>
          </a:prstGeom>
        </p:spPr>
      </p:pic>
      <p:grpSp>
        <p:nvGrpSpPr>
          <p:cNvPr id="7" name="Group 7"/>
          <p:cNvGrpSpPr/>
          <p:nvPr/>
        </p:nvGrpSpPr>
        <p:grpSpPr>
          <a:xfrm>
            <a:off x="451048" y="777643"/>
            <a:ext cx="7202703" cy="4932110"/>
            <a:chOff x="0" y="0"/>
            <a:chExt cx="9603603" cy="6576146"/>
          </a:xfrm>
        </p:grpSpPr>
        <p:sp>
          <p:nvSpPr>
            <p:cNvPr id="8" name="TextBox 8"/>
            <p:cNvSpPr txBox="1"/>
            <p:nvPr/>
          </p:nvSpPr>
          <p:spPr>
            <a:xfrm>
              <a:off x="0" y="1677298"/>
              <a:ext cx="9603603" cy="4898848"/>
            </a:xfrm>
            <a:prstGeom prst="rect">
              <a:avLst/>
            </a:prstGeom>
          </p:spPr>
          <p:txBody>
            <a:bodyPr lIns="0" tIns="0" rIns="0" bIns="0" rtlCol="0" anchor="t">
              <a:spAutoFit/>
            </a:bodyPr>
            <a:lstStyle/>
            <a:p>
              <a:pPr>
                <a:lnSpc>
                  <a:spcPts val="3234"/>
                </a:lnSpc>
              </a:pPr>
              <a:r>
                <a:rPr lang="en-US" sz="2310">
                  <a:solidFill>
                    <a:srgbClr val="FFF9F9"/>
                  </a:solidFill>
                  <a:latin typeface="DM Sans"/>
                </a:rPr>
                <a:t>Como función general, podriamos decir, que las neuronas "se comunican" unas con otras. Ese proceso de comunicación lo llamamos sinápsis.</a:t>
              </a:r>
            </a:p>
            <a:p>
              <a:pPr>
                <a:lnSpc>
                  <a:spcPts val="3234"/>
                </a:lnSpc>
                <a:spcBef>
                  <a:spcPct val="0"/>
                </a:spcBef>
              </a:pPr>
              <a:r>
                <a:rPr lang="en-US" sz="2310">
                  <a:solidFill>
                    <a:srgbClr val="FFF9F9"/>
                  </a:solidFill>
                  <a:latin typeface="DM Sans"/>
                </a:rPr>
                <a:t>Este proceso consiste en la liberación  de NEUROTRANSMISORES,  los cuales tendrán un efecto particular en nuestra conciencia.</a:t>
              </a:r>
            </a:p>
            <a:p>
              <a:pPr>
                <a:lnSpc>
                  <a:spcPts val="3234"/>
                </a:lnSpc>
                <a:spcBef>
                  <a:spcPct val="0"/>
                </a:spcBef>
              </a:pPr>
              <a:r>
                <a:rPr lang="en-US" sz="2310">
                  <a:solidFill>
                    <a:srgbClr val="FFF9F9"/>
                  </a:solidFill>
                  <a:latin typeface="DM Sans"/>
                </a:rPr>
                <a:t>La conciencia y la memoria se pueden describir como el conjunto de sinápsis ocurriendo de manera coordinada en regiones particulares del encéfalo.</a:t>
              </a:r>
            </a:p>
          </p:txBody>
        </p:sp>
        <p:sp>
          <p:nvSpPr>
            <p:cNvPr id="9" name="TextBox 9"/>
            <p:cNvSpPr txBox="1"/>
            <p:nvPr/>
          </p:nvSpPr>
          <p:spPr>
            <a:xfrm>
              <a:off x="0" y="0"/>
              <a:ext cx="9603603" cy="1138081"/>
            </a:xfrm>
            <a:prstGeom prst="rect">
              <a:avLst/>
            </a:prstGeom>
          </p:spPr>
          <p:txBody>
            <a:bodyPr lIns="0" tIns="0" rIns="0" bIns="0" rtlCol="0" anchor="t">
              <a:spAutoFit/>
            </a:bodyPr>
            <a:lstStyle/>
            <a:p>
              <a:pPr>
                <a:lnSpc>
                  <a:spcPts val="6719"/>
                </a:lnSpc>
              </a:pPr>
              <a:r>
                <a:rPr lang="en-US" sz="5599" spc="-111">
                  <a:solidFill>
                    <a:srgbClr val="FFF9F9"/>
                  </a:solidFill>
                  <a:latin typeface="DM Sans Bold"/>
                </a:rPr>
                <a:t>La sinapsis</a:t>
              </a:r>
            </a:p>
          </p:txBody>
        </p:sp>
      </p:grpSp>
      <p:grpSp>
        <p:nvGrpSpPr>
          <p:cNvPr id="10" name="Group 10"/>
          <p:cNvGrpSpPr/>
          <p:nvPr/>
        </p:nvGrpSpPr>
        <p:grpSpPr>
          <a:xfrm>
            <a:off x="137851" y="6271012"/>
            <a:ext cx="7139534" cy="4015988"/>
            <a:chOff x="0" y="0"/>
            <a:chExt cx="1913890" cy="1076563"/>
          </a:xfrm>
        </p:grpSpPr>
        <p:sp>
          <p:nvSpPr>
            <p:cNvPr id="11" name="Freeform 11"/>
            <p:cNvSpPr/>
            <p:nvPr/>
          </p:nvSpPr>
          <p:spPr>
            <a:xfrm>
              <a:off x="0" y="0"/>
              <a:ext cx="1913890" cy="1076563"/>
            </a:xfrm>
            <a:custGeom>
              <a:avLst/>
              <a:gdLst/>
              <a:ahLst/>
              <a:cxnLst/>
              <a:rect l="l" t="t" r="r" b="b"/>
              <a:pathLst>
                <a:path w="1913890" h="1076563">
                  <a:moveTo>
                    <a:pt x="0" y="0"/>
                  </a:moveTo>
                  <a:lnTo>
                    <a:pt x="1913890" y="0"/>
                  </a:lnTo>
                  <a:lnTo>
                    <a:pt x="1913890" y="1076563"/>
                  </a:lnTo>
                  <a:lnTo>
                    <a:pt x="0" y="1076563"/>
                  </a:lnTo>
                  <a:close/>
                </a:path>
              </a:pathLst>
            </a:custGeom>
            <a:solidFill>
              <a:srgbClr val="FFB8AE"/>
            </a:solidFill>
          </p:spPr>
        </p:sp>
      </p:grpSp>
      <p:pic>
        <p:nvPicPr>
          <p:cNvPr id="12" name="Picture 12"/>
          <p:cNvPicPr>
            <a:picLocks noChangeAspect="1"/>
          </p:cNvPicPr>
          <p:nvPr/>
        </p:nvPicPr>
        <p:blipFill>
          <a:blip r:embed="rId4"/>
          <a:srcRect/>
          <a:stretch>
            <a:fillRect/>
          </a:stretch>
        </p:blipFill>
        <p:spPr>
          <a:xfrm>
            <a:off x="7633696" y="0"/>
            <a:ext cx="10639295" cy="10287000"/>
          </a:xfrm>
          <a:prstGeom prst="rect">
            <a:avLst/>
          </a:prstGeom>
        </p:spPr>
      </p:pic>
      <p:pic>
        <p:nvPicPr>
          <p:cNvPr id="13" name="Picture 13"/>
          <p:cNvPicPr>
            <a:picLocks noChangeAspect="1"/>
          </p:cNvPicPr>
          <p:nvPr/>
        </p:nvPicPr>
        <p:blipFill>
          <a:blip r:embed="rId5"/>
          <a:srcRect/>
          <a:stretch>
            <a:fillRect/>
          </a:stretch>
        </p:blipFill>
        <p:spPr>
          <a:xfrm>
            <a:off x="13185771" y="-333990"/>
            <a:ext cx="6892929" cy="4173355"/>
          </a:xfrm>
          <a:prstGeom prst="rect">
            <a:avLst/>
          </a:prstGeom>
        </p:spPr>
      </p:pic>
      <p:pic>
        <p:nvPicPr>
          <p:cNvPr id="14" name="Picture 14"/>
          <p:cNvPicPr>
            <a:picLocks noChangeAspect="1"/>
          </p:cNvPicPr>
          <p:nvPr/>
        </p:nvPicPr>
        <p:blipFill>
          <a:blip r:embed="rId6"/>
          <a:srcRect/>
          <a:stretch>
            <a:fillRect/>
          </a:stretch>
        </p:blipFill>
        <p:spPr>
          <a:xfrm rot="-2772104">
            <a:off x="16659905" y="-316365"/>
            <a:ext cx="2475462" cy="3669822"/>
          </a:xfrm>
          <a:prstGeom prst="rect">
            <a:avLst/>
          </a:prstGeom>
        </p:spPr>
      </p:pic>
      <p:pic>
        <p:nvPicPr>
          <p:cNvPr id="15" name="Picture 15"/>
          <p:cNvPicPr>
            <a:picLocks noChangeAspect="1"/>
          </p:cNvPicPr>
          <p:nvPr/>
        </p:nvPicPr>
        <p:blipFill>
          <a:blip r:embed="rId3"/>
          <a:srcRect/>
          <a:stretch>
            <a:fillRect/>
          </a:stretch>
        </p:blipFill>
        <p:spPr>
          <a:xfrm rot="-6577642">
            <a:off x="13293094" y="3038897"/>
            <a:ext cx="823428" cy="80845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65B"/>
        </a:solidFill>
        <a:effectLst/>
      </p:bgPr>
    </p:bg>
    <p:spTree>
      <p:nvGrpSpPr>
        <p:cNvPr id="1" name=""/>
        <p:cNvGrpSpPr/>
        <p:nvPr/>
      </p:nvGrpSpPr>
      <p:grpSpPr>
        <a:xfrm>
          <a:off x="0" y="0"/>
          <a:ext cx="0" cy="0"/>
          <a:chOff x="0" y="0"/>
          <a:chExt cx="0" cy="0"/>
        </a:xfrm>
      </p:grpSpPr>
      <p:grpSp>
        <p:nvGrpSpPr>
          <p:cNvPr id="2" name="Group 2"/>
          <p:cNvGrpSpPr/>
          <p:nvPr/>
        </p:nvGrpSpPr>
        <p:grpSpPr>
          <a:xfrm>
            <a:off x="12012291" y="8135599"/>
            <a:ext cx="1882104" cy="188210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5D4A"/>
            </a:solidFill>
          </p:spPr>
        </p:sp>
      </p:grpSp>
      <p:pic>
        <p:nvPicPr>
          <p:cNvPr id="4" name="Picture 4"/>
          <p:cNvPicPr>
            <a:picLocks noChangeAspect="1"/>
          </p:cNvPicPr>
          <p:nvPr/>
        </p:nvPicPr>
        <p:blipFill>
          <a:blip r:embed="rId2"/>
          <a:srcRect/>
          <a:stretch>
            <a:fillRect/>
          </a:stretch>
        </p:blipFill>
        <p:spPr>
          <a:xfrm rot="5036368">
            <a:off x="7203706" y="850972"/>
            <a:ext cx="15560440" cy="9421139"/>
          </a:xfrm>
          <a:prstGeom prst="rect">
            <a:avLst/>
          </a:prstGeom>
        </p:spPr>
      </p:pic>
      <p:pic>
        <p:nvPicPr>
          <p:cNvPr id="5" name="Picture 5"/>
          <p:cNvPicPr>
            <a:picLocks noChangeAspect="1"/>
          </p:cNvPicPr>
          <p:nvPr/>
        </p:nvPicPr>
        <p:blipFill>
          <a:blip r:embed="rId3"/>
          <a:srcRect/>
          <a:stretch>
            <a:fillRect/>
          </a:stretch>
        </p:blipFill>
        <p:spPr>
          <a:xfrm rot="-6577642">
            <a:off x="-61110" y="1429917"/>
            <a:ext cx="770385" cy="756378"/>
          </a:xfrm>
          <a:prstGeom prst="rect">
            <a:avLst/>
          </a:prstGeom>
        </p:spPr>
      </p:pic>
      <p:pic>
        <p:nvPicPr>
          <p:cNvPr id="6" name="Picture 6"/>
          <p:cNvPicPr>
            <a:picLocks noChangeAspect="1"/>
          </p:cNvPicPr>
          <p:nvPr/>
        </p:nvPicPr>
        <p:blipFill>
          <a:blip r:embed="rId3"/>
          <a:srcRect/>
          <a:stretch>
            <a:fillRect/>
          </a:stretch>
        </p:blipFill>
        <p:spPr>
          <a:xfrm rot="-1078644">
            <a:off x="4131949" y="81583"/>
            <a:ext cx="625857" cy="614477"/>
          </a:xfrm>
          <a:prstGeom prst="rect">
            <a:avLst/>
          </a:prstGeom>
        </p:spPr>
      </p:pic>
      <p:grpSp>
        <p:nvGrpSpPr>
          <p:cNvPr id="7" name="Group 7"/>
          <p:cNvGrpSpPr/>
          <p:nvPr/>
        </p:nvGrpSpPr>
        <p:grpSpPr>
          <a:xfrm>
            <a:off x="451048" y="1439489"/>
            <a:ext cx="6826337" cy="4110532"/>
            <a:chOff x="0" y="0"/>
            <a:chExt cx="9101783" cy="5480709"/>
          </a:xfrm>
        </p:grpSpPr>
        <p:sp>
          <p:nvSpPr>
            <p:cNvPr id="8" name="TextBox 8"/>
            <p:cNvSpPr txBox="1"/>
            <p:nvPr/>
          </p:nvSpPr>
          <p:spPr>
            <a:xfrm>
              <a:off x="0" y="1677298"/>
              <a:ext cx="9101783" cy="3803411"/>
            </a:xfrm>
            <a:prstGeom prst="rect">
              <a:avLst/>
            </a:prstGeom>
          </p:spPr>
          <p:txBody>
            <a:bodyPr lIns="0" tIns="0" rIns="0" bIns="0" rtlCol="0" anchor="t">
              <a:spAutoFit/>
            </a:bodyPr>
            <a:lstStyle/>
            <a:p>
              <a:pPr>
                <a:lnSpc>
                  <a:spcPts val="3234"/>
                </a:lnSpc>
              </a:pPr>
              <a:r>
                <a:rPr lang="en-US" sz="2310">
                  <a:solidFill>
                    <a:srgbClr val="FFF9F9"/>
                  </a:solidFill>
                  <a:latin typeface="DM Sans"/>
                </a:rPr>
                <a:t>Al alcanzar el umbral de excitación, la membrana de la neurona cambiará su polarización, lo que provocará un impulso eléctrico que recorrerrá la membrana hasta alcanzar una terminal sináptica.</a:t>
              </a:r>
            </a:p>
            <a:p>
              <a:pPr>
                <a:lnSpc>
                  <a:spcPts val="3234"/>
                </a:lnSpc>
              </a:pPr>
              <a:r>
                <a:rPr lang="en-US" sz="2310">
                  <a:solidFill>
                    <a:srgbClr val="FFF9F9"/>
                  </a:solidFill>
                  <a:latin typeface="DM Sans"/>
                </a:rPr>
                <a:t>Esta despolarización es total o nula.</a:t>
              </a:r>
            </a:p>
            <a:p>
              <a:pPr>
                <a:lnSpc>
                  <a:spcPts val="3234"/>
                </a:lnSpc>
              </a:pPr>
              <a:r>
                <a:rPr lang="en-US" sz="2310">
                  <a:solidFill>
                    <a:srgbClr val="FFF9F9"/>
                  </a:solidFill>
                  <a:latin typeface="DM Sans"/>
                </a:rPr>
                <a:t>Es auto propagado.</a:t>
              </a:r>
            </a:p>
            <a:p>
              <a:pPr>
                <a:lnSpc>
                  <a:spcPts val="3234"/>
                </a:lnSpc>
                <a:spcBef>
                  <a:spcPct val="0"/>
                </a:spcBef>
              </a:pPr>
              <a:endParaRPr lang="en-US" sz="2310">
                <a:solidFill>
                  <a:srgbClr val="FFF9F9"/>
                </a:solidFill>
                <a:latin typeface="DM Sans"/>
              </a:endParaRPr>
            </a:p>
          </p:txBody>
        </p:sp>
        <p:sp>
          <p:nvSpPr>
            <p:cNvPr id="9" name="TextBox 9"/>
            <p:cNvSpPr txBox="1"/>
            <p:nvPr/>
          </p:nvSpPr>
          <p:spPr>
            <a:xfrm>
              <a:off x="0" y="0"/>
              <a:ext cx="9101783" cy="1138081"/>
            </a:xfrm>
            <a:prstGeom prst="rect">
              <a:avLst/>
            </a:prstGeom>
          </p:spPr>
          <p:txBody>
            <a:bodyPr lIns="0" tIns="0" rIns="0" bIns="0" rtlCol="0" anchor="t">
              <a:spAutoFit/>
            </a:bodyPr>
            <a:lstStyle/>
            <a:p>
              <a:pPr>
                <a:lnSpc>
                  <a:spcPts val="6720"/>
                </a:lnSpc>
              </a:pPr>
              <a:r>
                <a:rPr lang="en-US" sz="5600" spc="-112">
                  <a:solidFill>
                    <a:srgbClr val="FFF9F9"/>
                  </a:solidFill>
                  <a:latin typeface="DM Sans Bold"/>
                </a:rPr>
                <a:t>Potencial de acción</a:t>
              </a:r>
            </a:p>
          </p:txBody>
        </p:sp>
      </p:grpSp>
      <p:grpSp>
        <p:nvGrpSpPr>
          <p:cNvPr id="10" name="Group 10"/>
          <p:cNvGrpSpPr/>
          <p:nvPr/>
        </p:nvGrpSpPr>
        <p:grpSpPr>
          <a:xfrm>
            <a:off x="137851" y="6271012"/>
            <a:ext cx="7139534" cy="4015988"/>
            <a:chOff x="0" y="0"/>
            <a:chExt cx="1913890" cy="1076563"/>
          </a:xfrm>
        </p:grpSpPr>
        <p:sp>
          <p:nvSpPr>
            <p:cNvPr id="11" name="Freeform 11"/>
            <p:cNvSpPr/>
            <p:nvPr/>
          </p:nvSpPr>
          <p:spPr>
            <a:xfrm>
              <a:off x="0" y="0"/>
              <a:ext cx="1913890" cy="1076563"/>
            </a:xfrm>
            <a:custGeom>
              <a:avLst/>
              <a:gdLst/>
              <a:ahLst/>
              <a:cxnLst/>
              <a:rect l="l" t="t" r="r" b="b"/>
              <a:pathLst>
                <a:path w="1913890" h="1076563">
                  <a:moveTo>
                    <a:pt x="0" y="0"/>
                  </a:moveTo>
                  <a:lnTo>
                    <a:pt x="1913890" y="0"/>
                  </a:lnTo>
                  <a:lnTo>
                    <a:pt x="1913890" y="1076563"/>
                  </a:lnTo>
                  <a:lnTo>
                    <a:pt x="0" y="1076563"/>
                  </a:lnTo>
                  <a:close/>
                </a:path>
              </a:pathLst>
            </a:custGeom>
            <a:solidFill>
              <a:srgbClr val="FFB8AE"/>
            </a:solidFill>
          </p:spPr>
        </p:sp>
      </p:grpSp>
      <p:pic>
        <p:nvPicPr>
          <p:cNvPr id="12" name="Picture 12"/>
          <p:cNvPicPr>
            <a:picLocks noChangeAspect="1"/>
          </p:cNvPicPr>
          <p:nvPr/>
        </p:nvPicPr>
        <p:blipFill>
          <a:blip r:embed="rId4"/>
          <a:srcRect/>
          <a:stretch>
            <a:fillRect/>
          </a:stretch>
        </p:blipFill>
        <p:spPr>
          <a:xfrm>
            <a:off x="7445025" y="424738"/>
            <a:ext cx="10563449" cy="9437524"/>
          </a:xfrm>
          <a:prstGeom prst="rect">
            <a:avLst/>
          </a:prstGeom>
        </p:spPr>
      </p:pic>
      <p:pic>
        <p:nvPicPr>
          <p:cNvPr id="13" name="Picture 13"/>
          <p:cNvPicPr>
            <a:picLocks noChangeAspect="1"/>
          </p:cNvPicPr>
          <p:nvPr/>
        </p:nvPicPr>
        <p:blipFill>
          <a:blip r:embed="rId5"/>
          <a:srcRect/>
          <a:stretch>
            <a:fillRect/>
          </a:stretch>
        </p:blipFill>
        <p:spPr>
          <a:xfrm>
            <a:off x="6688271" y="-1118965"/>
            <a:ext cx="6265073" cy="3793217"/>
          </a:xfrm>
          <a:prstGeom prst="rect">
            <a:avLst/>
          </a:prstGeom>
        </p:spPr>
      </p:pic>
      <p:pic>
        <p:nvPicPr>
          <p:cNvPr id="14" name="Picture 14"/>
          <p:cNvPicPr>
            <a:picLocks noChangeAspect="1"/>
          </p:cNvPicPr>
          <p:nvPr/>
        </p:nvPicPr>
        <p:blipFill>
          <a:blip r:embed="rId3"/>
          <a:srcRect/>
          <a:stretch>
            <a:fillRect/>
          </a:stretch>
        </p:blipFill>
        <p:spPr>
          <a:xfrm rot="-6577642">
            <a:off x="12130609" y="2270024"/>
            <a:ext cx="823428" cy="808456"/>
          </a:xfrm>
          <a:prstGeom prst="rect">
            <a:avLst/>
          </a:prstGeom>
        </p:spPr>
      </p:pic>
      <p:pic>
        <p:nvPicPr>
          <p:cNvPr id="15" name="Picture 15"/>
          <p:cNvPicPr>
            <a:picLocks noChangeAspect="1"/>
          </p:cNvPicPr>
          <p:nvPr/>
        </p:nvPicPr>
        <p:blipFill>
          <a:blip r:embed="rId6"/>
          <a:srcRect/>
          <a:stretch>
            <a:fillRect/>
          </a:stretch>
        </p:blipFill>
        <p:spPr>
          <a:xfrm rot="417553">
            <a:off x="8240525" y="-806211"/>
            <a:ext cx="2475462" cy="36698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AE1D"/>
        </a:solidFill>
        <a:effectLst/>
      </p:bgPr>
    </p:bg>
    <p:spTree>
      <p:nvGrpSpPr>
        <p:cNvPr id="1" name=""/>
        <p:cNvGrpSpPr/>
        <p:nvPr/>
      </p:nvGrpSpPr>
      <p:grpSpPr>
        <a:xfrm>
          <a:off x="0" y="0"/>
          <a:ext cx="0" cy="0"/>
          <a:chOff x="0" y="0"/>
          <a:chExt cx="0" cy="0"/>
        </a:xfrm>
      </p:grpSpPr>
      <p:sp>
        <p:nvSpPr>
          <p:cNvPr id="2" name="TextBox 2"/>
          <p:cNvSpPr txBox="1"/>
          <p:nvPr/>
        </p:nvSpPr>
        <p:spPr>
          <a:xfrm>
            <a:off x="2338124" y="772265"/>
            <a:ext cx="13950494" cy="5191125"/>
          </a:xfrm>
          <a:prstGeom prst="rect">
            <a:avLst/>
          </a:prstGeom>
        </p:spPr>
        <p:txBody>
          <a:bodyPr lIns="0" tIns="0" rIns="0" bIns="0" rtlCol="0" anchor="t">
            <a:spAutoFit/>
          </a:bodyPr>
          <a:lstStyle/>
          <a:p>
            <a:pPr marL="0" lvl="0" indent="0" algn="ctr">
              <a:lnSpc>
                <a:spcPts val="13200"/>
              </a:lnSpc>
            </a:pPr>
            <a:r>
              <a:rPr lang="en-US" sz="12000" spc="240">
                <a:solidFill>
                  <a:srgbClr val="FFF9F9"/>
                </a:solidFill>
                <a:latin typeface="Adumu Regular Bold"/>
              </a:rPr>
              <a:t>ORGANIZACIÓN DEL SISTEMA NERVIOSO CENTRAL</a:t>
            </a:r>
          </a:p>
        </p:txBody>
      </p:sp>
      <p:pic>
        <p:nvPicPr>
          <p:cNvPr id="3" name="Picture 3"/>
          <p:cNvPicPr>
            <a:picLocks noChangeAspect="1"/>
          </p:cNvPicPr>
          <p:nvPr/>
        </p:nvPicPr>
        <p:blipFill>
          <a:blip r:embed="rId2"/>
          <a:srcRect/>
          <a:stretch>
            <a:fillRect/>
          </a:stretch>
        </p:blipFill>
        <p:spPr>
          <a:xfrm rot="183506">
            <a:off x="-820202" y="8198174"/>
            <a:ext cx="20267146" cy="6411788"/>
          </a:xfrm>
          <a:prstGeom prst="rect">
            <a:avLst/>
          </a:prstGeom>
        </p:spPr>
      </p:pic>
      <p:pic>
        <p:nvPicPr>
          <p:cNvPr id="4" name="Picture 4"/>
          <p:cNvPicPr>
            <a:picLocks noChangeAspect="1"/>
          </p:cNvPicPr>
          <p:nvPr/>
        </p:nvPicPr>
        <p:blipFill>
          <a:blip r:embed="rId3"/>
          <a:srcRect/>
          <a:stretch>
            <a:fillRect/>
          </a:stretch>
        </p:blipFill>
        <p:spPr>
          <a:xfrm rot="83028">
            <a:off x="7793463" y="5691524"/>
            <a:ext cx="4407955" cy="4143478"/>
          </a:xfrm>
          <a:prstGeom prst="rect">
            <a:avLst/>
          </a:prstGeom>
        </p:spPr>
      </p:pic>
      <p:pic>
        <p:nvPicPr>
          <p:cNvPr id="5" name="Picture 5"/>
          <p:cNvPicPr>
            <a:picLocks noChangeAspect="1"/>
          </p:cNvPicPr>
          <p:nvPr/>
        </p:nvPicPr>
        <p:blipFill>
          <a:blip r:embed="rId4"/>
          <a:srcRect/>
          <a:stretch>
            <a:fillRect/>
          </a:stretch>
        </p:blipFill>
        <p:spPr>
          <a:xfrm rot="-6577642">
            <a:off x="16508734" y="3628542"/>
            <a:ext cx="823428" cy="808456"/>
          </a:xfrm>
          <a:prstGeom prst="rect">
            <a:avLst/>
          </a:prstGeom>
        </p:spPr>
      </p:pic>
      <p:pic>
        <p:nvPicPr>
          <p:cNvPr id="6" name="Picture 6"/>
          <p:cNvPicPr>
            <a:picLocks noChangeAspect="1"/>
          </p:cNvPicPr>
          <p:nvPr/>
        </p:nvPicPr>
        <p:blipFill>
          <a:blip r:embed="rId4"/>
          <a:srcRect/>
          <a:stretch>
            <a:fillRect/>
          </a:stretch>
        </p:blipFill>
        <p:spPr>
          <a:xfrm rot="-6577642">
            <a:off x="4000018" y="111657"/>
            <a:ext cx="770385" cy="756378"/>
          </a:xfrm>
          <a:prstGeom prst="rect">
            <a:avLst/>
          </a:prstGeom>
        </p:spPr>
      </p:pic>
      <p:pic>
        <p:nvPicPr>
          <p:cNvPr id="7" name="Picture 7"/>
          <p:cNvPicPr>
            <a:picLocks noChangeAspect="1"/>
          </p:cNvPicPr>
          <p:nvPr/>
        </p:nvPicPr>
        <p:blipFill>
          <a:blip r:embed="rId4"/>
          <a:srcRect/>
          <a:stretch>
            <a:fillRect/>
          </a:stretch>
        </p:blipFill>
        <p:spPr>
          <a:xfrm rot="-1078644">
            <a:off x="1265675" y="882213"/>
            <a:ext cx="770385" cy="756378"/>
          </a:xfrm>
          <a:prstGeom prst="rect">
            <a:avLst/>
          </a:prstGeom>
        </p:spPr>
      </p:pic>
      <p:pic>
        <p:nvPicPr>
          <p:cNvPr id="8" name="Picture 8"/>
          <p:cNvPicPr>
            <a:picLocks noChangeAspect="1"/>
          </p:cNvPicPr>
          <p:nvPr/>
        </p:nvPicPr>
        <p:blipFill>
          <a:blip r:embed="rId4"/>
          <a:srcRect/>
          <a:stretch>
            <a:fillRect/>
          </a:stretch>
        </p:blipFill>
        <p:spPr>
          <a:xfrm rot="-2700000">
            <a:off x="228485" y="5401496"/>
            <a:ext cx="483605" cy="474813"/>
          </a:xfrm>
          <a:prstGeom prst="rect">
            <a:avLst/>
          </a:prstGeom>
        </p:spPr>
      </p:pic>
      <p:pic>
        <p:nvPicPr>
          <p:cNvPr id="9" name="Picture 9"/>
          <p:cNvPicPr>
            <a:picLocks noChangeAspect="1"/>
          </p:cNvPicPr>
          <p:nvPr/>
        </p:nvPicPr>
        <p:blipFill>
          <a:blip r:embed="rId4"/>
          <a:srcRect/>
          <a:stretch>
            <a:fillRect/>
          </a:stretch>
        </p:blipFill>
        <p:spPr>
          <a:xfrm rot="-2700000">
            <a:off x="17017497" y="7763514"/>
            <a:ext cx="483605" cy="4748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C699"/>
        </a:solidFill>
        <a:effectLst/>
      </p:bgPr>
    </p:bg>
    <p:spTree>
      <p:nvGrpSpPr>
        <p:cNvPr id="1" name=""/>
        <p:cNvGrpSpPr/>
        <p:nvPr/>
      </p:nvGrpSpPr>
      <p:grpSpPr>
        <a:xfrm>
          <a:off x="0" y="0"/>
          <a:ext cx="0" cy="0"/>
          <a:chOff x="0" y="0"/>
          <a:chExt cx="0" cy="0"/>
        </a:xfrm>
      </p:grpSpPr>
      <p:grpSp>
        <p:nvGrpSpPr>
          <p:cNvPr id="2" name="Group 2"/>
          <p:cNvGrpSpPr/>
          <p:nvPr/>
        </p:nvGrpSpPr>
        <p:grpSpPr>
          <a:xfrm>
            <a:off x="12012291" y="8135599"/>
            <a:ext cx="1882104" cy="188210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5D4A"/>
            </a:solidFill>
          </p:spPr>
        </p:sp>
      </p:grpSp>
      <p:pic>
        <p:nvPicPr>
          <p:cNvPr id="4" name="Picture 4"/>
          <p:cNvPicPr>
            <a:picLocks noChangeAspect="1"/>
          </p:cNvPicPr>
          <p:nvPr/>
        </p:nvPicPr>
        <p:blipFill>
          <a:blip r:embed="rId2"/>
          <a:srcRect/>
          <a:stretch>
            <a:fillRect/>
          </a:stretch>
        </p:blipFill>
        <p:spPr>
          <a:xfrm rot="5036368">
            <a:off x="7203706" y="850972"/>
            <a:ext cx="15560440" cy="9421139"/>
          </a:xfrm>
          <a:prstGeom prst="rect">
            <a:avLst/>
          </a:prstGeom>
        </p:spPr>
      </p:pic>
      <p:pic>
        <p:nvPicPr>
          <p:cNvPr id="5" name="Picture 5"/>
          <p:cNvPicPr>
            <a:picLocks noChangeAspect="1"/>
          </p:cNvPicPr>
          <p:nvPr/>
        </p:nvPicPr>
        <p:blipFill>
          <a:blip r:embed="rId3"/>
          <a:srcRect/>
          <a:stretch>
            <a:fillRect/>
          </a:stretch>
        </p:blipFill>
        <p:spPr>
          <a:xfrm rot="-6577642">
            <a:off x="-247341" y="1061300"/>
            <a:ext cx="770385" cy="756378"/>
          </a:xfrm>
          <a:prstGeom prst="rect">
            <a:avLst/>
          </a:prstGeom>
        </p:spPr>
      </p:pic>
      <p:pic>
        <p:nvPicPr>
          <p:cNvPr id="6" name="Picture 6"/>
          <p:cNvPicPr>
            <a:picLocks noChangeAspect="1"/>
          </p:cNvPicPr>
          <p:nvPr/>
        </p:nvPicPr>
        <p:blipFill>
          <a:blip r:embed="rId3"/>
          <a:srcRect/>
          <a:stretch>
            <a:fillRect/>
          </a:stretch>
        </p:blipFill>
        <p:spPr>
          <a:xfrm rot="-1078644">
            <a:off x="4131949" y="81583"/>
            <a:ext cx="625857" cy="614477"/>
          </a:xfrm>
          <a:prstGeom prst="rect">
            <a:avLst/>
          </a:prstGeom>
        </p:spPr>
      </p:pic>
      <p:grpSp>
        <p:nvGrpSpPr>
          <p:cNvPr id="7" name="Group 7"/>
          <p:cNvGrpSpPr/>
          <p:nvPr/>
        </p:nvGrpSpPr>
        <p:grpSpPr>
          <a:xfrm>
            <a:off x="137851" y="6271012"/>
            <a:ext cx="7139534" cy="4015988"/>
            <a:chOff x="0" y="0"/>
            <a:chExt cx="1913890" cy="1076563"/>
          </a:xfrm>
        </p:grpSpPr>
        <p:sp>
          <p:nvSpPr>
            <p:cNvPr id="8" name="Freeform 8"/>
            <p:cNvSpPr/>
            <p:nvPr/>
          </p:nvSpPr>
          <p:spPr>
            <a:xfrm>
              <a:off x="0" y="0"/>
              <a:ext cx="1913890" cy="1076563"/>
            </a:xfrm>
            <a:custGeom>
              <a:avLst/>
              <a:gdLst/>
              <a:ahLst/>
              <a:cxnLst/>
              <a:rect l="l" t="t" r="r" b="b"/>
              <a:pathLst>
                <a:path w="1913890" h="1076563">
                  <a:moveTo>
                    <a:pt x="0" y="0"/>
                  </a:moveTo>
                  <a:lnTo>
                    <a:pt x="1913890" y="0"/>
                  </a:lnTo>
                  <a:lnTo>
                    <a:pt x="1913890" y="1076563"/>
                  </a:lnTo>
                  <a:lnTo>
                    <a:pt x="0" y="1076563"/>
                  </a:lnTo>
                  <a:close/>
                </a:path>
              </a:pathLst>
            </a:custGeom>
            <a:solidFill>
              <a:srgbClr val="FFB8AE"/>
            </a:solidFill>
          </p:spPr>
        </p:sp>
      </p:grpSp>
      <p:pic>
        <p:nvPicPr>
          <p:cNvPr id="9" name="Picture 9"/>
          <p:cNvPicPr>
            <a:picLocks noChangeAspect="1"/>
          </p:cNvPicPr>
          <p:nvPr/>
        </p:nvPicPr>
        <p:blipFill>
          <a:blip r:embed="rId4"/>
          <a:srcRect/>
          <a:stretch>
            <a:fillRect/>
          </a:stretch>
        </p:blipFill>
        <p:spPr>
          <a:xfrm>
            <a:off x="7027794" y="3148235"/>
            <a:ext cx="12327783" cy="7463912"/>
          </a:xfrm>
          <a:prstGeom prst="rect">
            <a:avLst/>
          </a:prstGeom>
        </p:spPr>
      </p:pic>
      <p:grpSp>
        <p:nvGrpSpPr>
          <p:cNvPr id="10" name="Group 10"/>
          <p:cNvGrpSpPr/>
          <p:nvPr/>
        </p:nvGrpSpPr>
        <p:grpSpPr>
          <a:xfrm>
            <a:off x="1028700" y="1028700"/>
            <a:ext cx="7103512" cy="3300552"/>
            <a:chOff x="0" y="0"/>
            <a:chExt cx="9471349" cy="4400736"/>
          </a:xfrm>
        </p:grpSpPr>
        <p:sp>
          <p:nvSpPr>
            <p:cNvPr id="11" name="TextBox 11"/>
            <p:cNvSpPr txBox="1"/>
            <p:nvPr/>
          </p:nvSpPr>
          <p:spPr>
            <a:xfrm>
              <a:off x="0" y="1683381"/>
              <a:ext cx="9471349" cy="2717355"/>
            </a:xfrm>
            <a:prstGeom prst="rect">
              <a:avLst/>
            </a:prstGeom>
          </p:spPr>
          <p:txBody>
            <a:bodyPr lIns="0" tIns="0" rIns="0" bIns="0" rtlCol="0" anchor="t">
              <a:spAutoFit/>
            </a:bodyPr>
            <a:lstStyle/>
            <a:p>
              <a:pPr>
                <a:lnSpc>
                  <a:spcPts val="3245"/>
                </a:lnSpc>
              </a:pPr>
              <a:r>
                <a:rPr lang="en-US" sz="2318">
                  <a:solidFill>
                    <a:srgbClr val="FFF9F9"/>
                  </a:solidFill>
                  <a:latin typeface="DM Sans"/>
                </a:rPr>
                <a:t>Solemos decir que dentro del cráneo encontramos el cerebro, la verdad es que el cerebro es solo una de las estructuras que encontramos. El conjunto de todos estos órganos es llamado encéfalo.</a:t>
              </a:r>
            </a:p>
            <a:p>
              <a:pPr>
                <a:lnSpc>
                  <a:spcPts val="3245"/>
                </a:lnSpc>
                <a:spcBef>
                  <a:spcPct val="0"/>
                </a:spcBef>
              </a:pPr>
              <a:endParaRPr lang="en-US" sz="2318">
                <a:solidFill>
                  <a:srgbClr val="FFF9F9"/>
                </a:solidFill>
                <a:latin typeface="DM Sans"/>
              </a:endParaRPr>
            </a:p>
          </p:txBody>
        </p:sp>
        <p:sp>
          <p:nvSpPr>
            <p:cNvPr id="12" name="TextBox 12"/>
            <p:cNvSpPr txBox="1"/>
            <p:nvPr/>
          </p:nvSpPr>
          <p:spPr>
            <a:xfrm>
              <a:off x="0" y="0"/>
              <a:ext cx="9471349" cy="1142095"/>
            </a:xfrm>
            <a:prstGeom prst="rect">
              <a:avLst/>
            </a:prstGeom>
          </p:spPr>
          <p:txBody>
            <a:bodyPr lIns="0" tIns="0" rIns="0" bIns="0" rtlCol="0" anchor="t">
              <a:spAutoFit/>
            </a:bodyPr>
            <a:lstStyle/>
            <a:p>
              <a:pPr>
                <a:lnSpc>
                  <a:spcPts val="6743"/>
                </a:lnSpc>
              </a:pPr>
              <a:r>
                <a:rPr lang="en-US" sz="5619" spc="-112">
                  <a:solidFill>
                    <a:srgbClr val="FFF9F9"/>
                  </a:solidFill>
                  <a:latin typeface="DM Sans Bold"/>
                </a:rPr>
                <a:t>El encéfalo</a:t>
              </a:r>
            </a:p>
          </p:txBody>
        </p:sp>
      </p:grpSp>
      <p:pic>
        <p:nvPicPr>
          <p:cNvPr id="13" name="Picture 13"/>
          <p:cNvPicPr>
            <a:picLocks noChangeAspect="1"/>
          </p:cNvPicPr>
          <p:nvPr/>
        </p:nvPicPr>
        <p:blipFill>
          <a:blip r:embed="rId3"/>
          <a:srcRect/>
          <a:stretch>
            <a:fillRect/>
          </a:stretch>
        </p:blipFill>
        <p:spPr>
          <a:xfrm rot="-6577642">
            <a:off x="17007409" y="508166"/>
            <a:ext cx="823428" cy="808456"/>
          </a:xfrm>
          <a:prstGeom prst="rect">
            <a:avLst/>
          </a:prstGeom>
        </p:spPr>
      </p:pic>
      <p:pic>
        <p:nvPicPr>
          <p:cNvPr id="14" name="Picture 14"/>
          <p:cNvPicPr>
            <a:picLocks noChangeAspect="1"/>
          </p:cNvPicPr>
          <p:nvPr/>
        </p:nvPicPr>
        <p:blipFill>
          <a:blip r:embed="rId5"/>
          <a:srcRect t="4561" r="3752" b="4211"/>
          <a:stretch>
            <a:fillRect/>
          </a:stretch>
        </p:blipFill>
        <p:spPr>
          <a:xfrm>
            <a:off x="7726965" y="3924300"/>
            <a:ext cx="10561035" cy="5334000"/>
          </a:xfrm>
          <a:prstGeom prst="rect">
            <a:avLst/>
          </a:prstGeom>
        </p:spPr>
      </p:pic>
      <p:pic>
        <p:nvPicPr>
          <p:cNvPr id="15" name="Picture 15"/>
          <p:cNvPicPr>
            <a:picLocks noChangeAspect="1"/>
          </p:cNvPicPr>
          <p:nvPr/>
        </p:nvPicPr>
        <p:blipFill>
          <a:blip r:embed="rId6"/>
          <a:srcRect/>
          <a:stretch>
            <a:fillRect/>
          </a:stretch>
        </p:blipFill>
        <p:spPr>
          <a:xfrm rot="-1948667">
            <a:off x="14913376" y="7991768"/>
            <a:ext cx="4407955" cy="4143478"/>
          </a:xfrm>
          <a:prstGeom prst="rect">
            <a:avLst/>
          </a:prstGeom>
        </p:spPr>
      </p:pic>
      <p:sp>
        <p:nvSpPr>
          <p:cNvPr id="16" name="TextBox 16"/>
          <p:cNvSpPr txBox="1"/>
          <p:nvPr/>
        </p:nvSpPr>
        <p:spPr>
          <a:xfrm>
            <a:off x="12493541" y="1604010"/>
            <a:ext cx="5794459" cy="1294997"/>
          </a:xfrm>
          <a:prstGeom prst="rect">
            <a:avLst/>
          </a:prstGeom>
        </p:spPr>
        <p:txBody>
          <a:bodyPr lIns="0" tIns="0" rIns="0" bIns="0" rtlCol="0" anchor="t">
            <a:spAutoFit/>
          </a:bodyPr>
          <a:lstStyle/>
          <a:p>
            <a:pPr>
              <a:lnSpc>
                <a:spcPts val="3327"/>
              </a:lnSpc>
            </a:pPr>
            <a:r>
              <a:rPr lang="en-US" sz="3327" spc="-66">
                <a:solidFill>
                  <a:srgbClr val="EB5D4A"/>
                </a:solidFill>
                <a:latin typeface="DM Sans Bold"/>
              </a:rPr>
              <a:t>Podemos dividir el encéfalo en 3 partes de acuerdo a sus funciones</a:t>
            </a:r>
          </a:p>
        </p:txBody>
      </p:sp>
      <p:sp>
        <p:nvSpPr>
          <p:cNvPr id="17" name="TextBox 17"/>
          <p:cNvSpPr txBox="1"/>
          <p:nvPr/>
        </p:nvSpPr>
        <p:spPr>
          <a:xfrm>
            <a:off x="500644" y="7369110"/>
            <a:ext cx="3944233" cy="2462160"/>
          </a:xfrm>
          <a:prstGeom prst="rect">
            <a:avLst/>
          </a:prstGeom>
        </p:spPr>
        <p:txBody>
          <a:bodyPr lIns="0" tIns="0" rIns="0" bIns="0" rtlCol="0" anchor="t">
            <a:spAutoFit/>
          </a:bodyPr>
          <a:lstStyle/>
          <a:p>
            <a:pPr>
              <a:lnSpc>
                <a:spcPts val="3245"/>
              </a:lnSpc>
            </a:pPr>
            <a:r>
              <a:rPr lang="en-US" sz="2318">
                <a:solidFill>
                  <a:srgbClr val="7A2731"/>
                </a:solidFill>
                <a:latin typeface="DM Sans"/>
              </a:rPr>
              <a:t>Estimulación neuronal en pacientes epilépticos. </a:t>
            </a:r>
          </a:p>
          <a:p>
            <a:pPr>
              <a:lnSpc>
                <a:spcPts val="3245"/>
              </a:lnSpc>
            </a:pPr>
            <a:r>
              <a:rPr lang="en-US" sz="2318">
                <a:solidFill>
                  <a:srgbClr val="7A2731"/>
                </a:solidFill>
                <a:latin typeface="DM Sans"/>
              </a:rPr>
              <a:t>Homúnculo sensorial y motor de Wilder Penfield c1973</a:t>
            </a:r>
          </a:p>
          <a:p>
            <a:pPr>
              <a:lnSpc>
                <a:spcPts val="3245"/>
              </a:lnSpc>
              <a:spcBef>
                <a:spcPct val="0"/>
              </a:spcBef>
            </a:pPr>
            <a:endParaRPr lang="en-US" sz="2318">
              <a:solidFill>
                <a:srgbClr val="7A2731"/>
              </a:solidFill>
              <a:latin typeface="DM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C699"/>
        </a:solidFill>
        <a:effectLst/>
      </p:bgPr>
    </p:bg>
    <p:spTree>
      <p:nvGrpSpPr>
        <p:cNvPr id="1" name=""/>
        <p:cNvGrpSpPr/>
        <p:nvPr/>
      </p:nvGrpSpPr>
      <p:grpSpPr>
        <a:xfrm>
          <a:off x="0" y="0"/>
          <a:ext cx="0" cy="0"/>
          <a:chOff x="0" y="0"/>
          <a:chExt cx="0" cy="0"/>
        </a:xfrm>
      </p:grpSpPr>
      <p:grpSp>
        <p:nvGrpSpPr>
          <p:cNvPr id="2" name="Group 2"/>
          <p:cNvGrpSpPr/>
          <p:nvPr/>
        </p:nvGrpSpPr>
        <p:grpSpPr>
          <a:xfrm>
            <a:off x="12012291" y="8135599"/>
            <a:ext cx="1882104" cy="188210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5D4A"/>
            </a:solidFill>
          </p:spPr>
        </p:sp>
      </p:grpSp>
      <p:pic>
        <p:nvPicPr>
          <p:cNvPr id="4" name="Picture 4"/>
          <p:cNvPicPr>
            <a:picLocks noChangeAspect="1"/>
          </p:cNvPicPr>
          <p:nvPr/>
        </p:nvPicPr>
        <p:blipFill>
          <a:blip r:embed="rId2"/>
          <a:srcRect/>
          <a:stretch>
            <a:fillRect/>
          </a:stretch>
        </p:blipFill>
        <p:spPr>
          <a:xfrm rot="5036368">
            <a:off x="7203706" y="850972"/>
            <a:ext cx="15560440" cy="9421139"/>
          </a:xfrm>
          <a:prstGeom prst="rect">
            <a:avLst/>
          </a:prstGeom>
        </p:spPr>
      </p:pic>
      <p:pic>
        <p:nvPicPr>
          <p:cNvPr id="5" name="Picture 5"/>
          <p:cNvPicPr>
            <a:picLocks noChangeAspect="1"/>
          </p:cNvPicPr>
          <p:nvPr/>
        </p:nvPicPr>
        <p:blipFill>
          <a:blip r:embed="rId3"/>
          <a:srcRect/>
          <a:stretch>
            <a:fillRect/>
          </a:stretch>
        </p:blipFill>
        <p:spPr>
          <a:xfrm rot="-6577642">
            <a:off x="-247341" y="1061300"/>
            <a:ext cx="770385" cy="756378"/>
          </a:xfrm>
          <a:prstGeom prst="rect">
            <a:avLst/>
          </a:prstGeom>
        </p:spPr>
      </p:pic>
      <p:pic>
        <p:nvPicPr>
          <p:cNvPr id="6" name="Picture 6"/>
          <p:cNvPicPr>
            <a:picLocks noChangeAspect="1"/>
          </p:cNvPicPr>
          <p:nvPr/>
        </p:nvPicPr>
        <p:blipFill>
          <a:blip r:embed="rId3"/>
          <a:srcRect/>
          <a:stretch>
            <a:fillRect/>
          </a:stretch>
        </p:blipFill>
        <p:spPr>
          <a:xfrm rot="-1078644">
            <a:off x="4131949" y="81583"/>
            <a:ext cx="625857" cy="614477"/>
          </a:xfrm>
          <a:prstGeom prst="rect">
            <a:avLst/>
          </a:prstGeom>
        </p:spPr>
      </p:pic>
      <p:grpSp>
        <p:nvGrpSpPr>
          <p:cNvPr id="7" name="Group 7"/>
          <p:cNvGrpSpPr/>
          <p:nvPr/>
        </p:nvGrpSpPr>
        <p:grpSpPr>
          <a:xfrm>
            <a:off x="137851" y="6271012"/>
            <a:ext cx="7139534" cy="4015988"/>
            <a:chOff x="0" y="0"/>
            <a:chExt cx="1913890" cy="1076563"/>
          </a:xfrm>
        </p:grpSpPr>
        <p:sp>
          <p:nvSpPr>
            <p:cNvPr id="8" name="Freeform 8"/>
            <p:cNvSpPr/>
            <p:nvPr/>
          </p:nvSpPr>
          <p:spPr>
            <a:xfrm>
              <a:off x="0" y="0"/>
              <a:ext cx="1913890" cy="1076563"/>
            </a:xfrm>
            <a:custGeom>
              <a:avLst/>
              <a:gdLst/>
              <a:ahLst/>
              <a:cxnLst/>
              <a:rect l="l" t="t" r="r" b="b"/>
              <a:pathLst>
                <a:path w="1913890" h="1076563">
                  <a:moveTo>
                    <a:pt x="0" y="0"/>
                  </a:moveTo>
                  <a:lnTo>
                    <a:pt x="1913890" y="0"/>
                  </a:lnTo>
                  <a:lnTo>
                    <a:pt x="1913890" y="1076563"/>
                  </a:lnTo>
                  <a:lnTo>
                    <a:pt x="0" y="1076563"/>
                  </a:lnTo>
                  <a:close/>
                </a:path>
              </a:pathLst>
            </a:custGeom>
            <a:solidFill>
              <a:srgbClr val="FFB8AE"/>
            </a:solidFill>
          </p:spPr>
        </p:sp>
      </p:grpSp>
      <p:pic>
        <p:nvPicPr>
          <p:cNvPr id="9" name="Picture 9"/>
          <p:cNvPicPr>
            <a:picLocks noChangeAspect="1"/>
          </p:cNvPicPr>
          <p:nvPr/>
        </p:nvPicPr>
        <p:blipFill>
          <a:blip r:embed="rId4"/>
          <a:srcRect/>
          <a:stretch>
            <a:fillRect/>
          </a:stretch>
        </p:blipFill>
        <p:spPr>
          <a:xfrm>
            <a:off x="8815951" y="3719151"/>
            <a:ext cx="10478665" cy="6344356"/>
          </a:xfrm>
          <a:prstGeom prst="rect">
            <a:avLst/>
          </a:prstGeom>
        </p:spPr>
      </p:pic>
      <p:pic>
        <p:nvPicPr>
          <p:cNvPr id="10" name="Picture 10"/>
          <p:cNvPicPr>
            <a:picLocks noChangeAspect="1"/>
          </p:cNvPicPr>
          <p:nvPr/>
        </p:nvPicPr>
        <p:blipFill>
          <a:blip r:embed="rId5"/>
          <a:srcRect/>
          <a:stretch>
            <a:fillRect/>
          </a:stretch>
        </p:blipFill>
        <p:spPr>
          <a:xfrm>
            <a:off x="7585863" y="516151"/>
            <a:ext cx="10432312" cy="8491072"/>
          </a:xfrm>
          <a:prstGeom prst="rect">
            <a:avLst/>
          </a:prstGeom>
        </p:spPr>
      </p:pic>
      <p:pic>
        <p:nvPicPr>
          <p:cNvPr id="11" name="Picture 11"/>
          <p:cNvPicPr>
            <a:picLocks noChangeAspect="1"/>
          </p:cNvPicPr>
          <p:nvPr/>
        </p:nvPicPr>
        <p:blipFill>
          <a:blip r:embed="rId3"/>
          <a:srcRect/>
          <a:stretch>
            <a:fillRect/>
          </a:stretch>
        </p:blipFill>
        <p:spPr>
          <a:xfrm rot="-6577642">
            <a:off x="8213250" y="9089902"/>
            <a:ext cx="823428" cy="808456"/>
          </a:xfrm>
          <a:prstGeom prst="rect">
            <a:avLst/>
          </a:prstGeom>
        </p:spPr>
      </p:pic>
      <p:pic>
        <p:nvPicPr>
          <p:cNvPr id="12" name="Picture 12"/>
          <p:cNvPicPr>
            <a:picLocks noChangeAspect="1"/>
          </p:cNvPicPr>
          <p:nvPr/>
        </p:nvPicPr>
        <p:blipFill>
          <a:blip r:embed="rId6"/>
          <a:srcRect/>
          <a:stretch>
            <a:fillRect/>
          </a:stretch>
        </p:blipFill>
        <p:spPr>
          <a:xfrm rot="-7547886">
            <a:off x="16679408" y="-229741"/>
            <a:ext cx="2677534" cy="2516882"/>
          </a:xfrm>
          <a:prstGeom prst="rect">
            <a:avLst/>
          </a:prstGeom>
        </p:spPr>
      </p:pic>
      <p:grpSp>
        <p:nvGrpSpPr>
          <p:cNvPr id="13" name="Group 13"/>
          <p:cNvGrpSpPr/>
          <p:nvPr/>
        </p:nvGrpSpPr>
        <p:grpSpPr>
          <a:xfrm>
            <a:off x="623453" y="1340741"/>
            <a:ext cx="7103512" cy="3712789"/>
            <a:chOff x="0" y="0"/>
            <a:chExt cx="9471349" cy="4950386"/>
          </a:xfrm>
        </p:grpSpPr>
        <p:sp>
          <p:nvSpPr>
            <p:cNvPr id="14" name="TextBox 14"/>
            <p:cNvSpPr txBox="1"/>
            <p:nvPr/>
          </p:nvSpPr>
          <p:spPr>
            <a:xfrm>
              <a:off x="0" y="1683381"/>
              <a:ext cx="9471349" cy="3267005"/>
            </a:xfrm>
            <a:prstGeom prst="rect">
              <a:avLst/>
            </a:prstGeom>
          </p:spPr>
          <p:txBody>
            <a:bodyPr lIns="0" tIns="0" rIns="0" bIns="0" rtlCol="0" anchor="t">
              <a:spAutoFit/>
            </a:bodyPr>
            <a:lstStyle/>
            <a:p>
              <a:pPr>
                <a:lnSpc>
                  <a:spcPts val="3245"/>
                </a:lnSpc>
              </a:pPr>
              <a:r>
                <a:rPr lang="en-US" sz="2318">
                  <a:solidFill>
                    <a:srgbClr val="FFF9F9"/>
                  </a:solidFill>
                  <a:latin typeface="DM Sans"/>
                </a:rPr>
                <a:t>Al rededor del encéfalo tenemos un tejido protector compuesto de 3 capas: Duramadre, Aracnoides y piamadre.</a:t>
              </a:r>
            </a:p>
            <a:p>
              <a:pPr>
                <a:lnSpc>
                  <a:spcPts val="3245"/>
                </a:lnSpc>
              </a:pPr>
              <a:r>
                <a:rPr lang="en-US" sz="2318">
                  <a:solidFill>
                    <a:srgbClr val="FFF9F9"/>
                  </a:solidFill>
                  <a:latin typeface="DM Sans"/>
                </a:rPr>
                <a:t>Estas protegen al encéfalo de daños mecánicos y biológicos.</a:t>
              </a:r>
            </a:p>
            <a:p>
              <a:pPr>
                <a:lnSpc>
                  <a:spcPts val="3245"/>
                </a:lnSpc>
                <a:spcBef>
                  <a:spcPct val="0"/>
                </a:spcBef>
              </a:pPr>
              <a:endParaRPr lang="en-US" sz="2318">
                <a:solidFill>
                  <a:srgbClr val="FFF9F9"/>
                </a:solidFill>
                <a:latin typeface="DM Sans"/>
              </a:endParaRPr>
            </a:p>
          </p:txBody>
        </p:sp>
        <p:sp>
          <p:nvSpPr>
            <p:cNvPr id="15" name="TextBox 15"/>
            <p:cNvSpPr txBox="1"/>
            <p:nvPr/>
          </p:nvSpPr>
          <p:spPr>
            <a:xfrm>
              <a:off x="0" y="0"/>
              <a:ext cx="9471349" cy="1142095"/>
            </a:xfrm>
            <a:prstGeom prst="rect">
              <a:avLst/>
            </a:prstGeom>
          </p:spPr>
          <p:txBody>
            <a:bodyPr lIns="0" tIns="0" rIns="0" bIns="0" rtlCol="0" anchor="t">
              <a:spAutoFit/>
            </a:bodyPr>
            <a:lstStyle/>
            <a:p>
              <a:pPr>
                <a:lnSpc>
                  <a:spcPts val="6743"/>
                </a:lnSpc>
              </a:pPr>
              <a:r>
                <a:rPr lang="en-US" sz="5619" spc="-112">
                  <a:solidFill>
                    <a:srgbClr val="FFF9F9"/>
                  </a:solidFill>
                  <a:latin typeface="DM Sans Bold"/>
                </a:rPr>
                <a:t>Meninges</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C699"/>
        </a:solidFill>
        <a:effectLst/>
      </p:bgPr>
    </p:bg>
    <p:spTree>
      <p:nvGrpSpPr>
        <p:cNvPr id="1" name=""/>
        <p:cNvGrpSpPr/>
        <p:nvPr/>
      </p:nvGrpSpPr>
      <p:grpSpPr>
        <a:xfrm>
          <a:off x="0" y="0"/>
          <a:ext cx="0" cy="0"/>
          <a:chOff x="0" y="0"/>
          <a:chExt cx="0" cy="0"/>
        </a:xfrm>
      </p:grpSpPr>
      <p:grpSp>
        <p:nvGrpSpPr>
          <p:cNvPr id="2" name="Group 2"/>
          <p:cNvGrpSpPr/>
          <p:nvPr/>
        </p:nvGrpSpPr>
        <p:grpSpPr>
          <a:xfrm>
            <a:off x="12012291" y="8135599"/>
            <a:ext cx="1882104" cy="188210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5D4A"/>
            </a:solidFill>
          </p:spPr>
        </p:sp>
      </p:grpSp>
      <p:pic>
        <p:nvPicPr>
          <p:cNvPr id="4" name="Picture 4"/>
          <p:cNvPicPr>
            <a:picLocks noChangeAspect="1"/>
          </p:cNvPicPr>
          <p:nvPr/>
        </p:nvPicPr>
        <p:blipFill>
          <a:blip r:embed="rId2"/>
          <a:srcRect/>
          <a:stretch>
            <a:fillRect/>
          </a:stretch>
        </p:blipFill>
        <p:spPr>
          <a:xfrm rot="5036368">
            <a:off x="7203706" y="850972"/>
            <a:ext cx="15560440" cy="9421139"/>
          </a:xfrm>
          <a:prstGeom prst="rect">
            <a:avLst/>
          </a:prstGeom>
        </p:spPr>
      </p:pic>
      <p:pic>
        <p:nvPicPr>
          <p:cNvPr id="5" name="Picture 5"/>
          <p:cNvPicPr>
            <a:picLocks noChangeAspect="1"/>
          </p:cNvPicPr>
          <p:nvPr/>
        </p:nvPicPr>
        <p:blipFill>
          <a:blip r:embed="rId3"/>
          <a:srcRect/>
          <a:stretch>
            <a:fillRect/>
          </a:stretch>
        </p:blipFill>
        <p:spPr>
          <a:xfrm rot="-6577642">
            <a:off x="-247341" y="1061300"/>
            <a:ext cx="770385" cy="756378"/>
          </a:xfrm>
          <a:prstGeom prst="rect">
            <a:avLst/>
          </a:prstGeom>
        </p:spPr>
      </p:pic>
      <p:pic>
        <p:nvPicPr>
          <p:cNvPr id="6" name="Picture 6"/>
          <p:cNvPicPr>
            <a:picLocks noChangeAspect="1"/>
          </p:cNvPicPr>
          <p:nvPr/>
        </p:nvPicPr>
        <p:blipFill>
          <a:blip r:embed="rId3"/>
          <a:srcRect/>
          <a:stretch>
            <a:fillRect/>
          </a:stretch>
        </p:blipFill>
        <p:spPr>
          <a:xfrm rot="-1078644">
            <a:off x="4131949" y="81583"/>
            <a:ext cx="625857" cy="614477"/>
          </a:xfrm>
          <a:prstGeom prst="rect">
            <a:avLst/>
          </a:prstGeom>
        </p:spPr>
      </p:pic>
      <p:pic>
        <p:nvPicPr>
          <p:cNvPr id="7" name="Picture 7"/>
          <p:cNvPicPr>
            <a:picLocks noChangeAspect="1"/>
          </p:cNvPicPr>
          <p:nvPr/>
        </p:nvPicPr>
        <p:blipFill>
          <a:blip r:embed="rId4"/>
          <a:srcRect/>
          <a:stretch>
            <a:fillRect/>
          </a:stretch>
        </p:blipFill>
        <p:spPr>
          <a:xfrm>
            <a:off x="-253083" y="4963421"/>
            <a:ext cx="10478665" cy="6344356"/>
          </a:xfrm>
          <a:prstGeom prst="rect">
            <a:avLst/>
          </a:prstGeom>
        </p:spPr>
      </p:pic>
      <p:grpSp>
        <p:nvGrpSpPr>
          <p:cNvPr id="8" name="Group 8"/>
          <p:cNvGrpSpPr/>
          <p:nvPr/>
        </p:nvGrpSpPr>
        <p:grpSpPr>
          <a:xfrm>
            <a:off x="137851" y="6271012"/>
            <a:ext cx="7139534" cy="4015988"/>
            <a:chOff x="0" y="0"/>
            <a:chExt cx="1913890" cy="1076563"/>
          </a:xfrm>
        </p:grpSpPr>
        <p:sp>
          <p:nvSpPr>
            <p:cNvPr id="9" name="Freeform 9"/>
            <p:cNvSpPr/>
            <p:nvPr/>
          </p:nvSpPr>
          <p:spPr>
            <a:xfrm>
              <a:off x="0" y="0"/>
              <a:ext cx="1913890" cy="1076563"/>
            </a:xfrm>
            <a:custGeom>
              <a:avLst/>
              <a:gdLst/>
              <a:ahLst/>
              <a:cxnLst/>
              <a:rect l="l" t="t" r="r" b="b"/>
              <a:pathLst>
                <a:path w="1913890" h="1076563">
                  <a:moveTo>
                    <a:pt x="0" y="0"/>
                  </a:moveTo>
                  <a:lnTo>
                    <a:pt x="1913890" y="0"/>
                  </a:lnTo>
                  <a:lnTo>
                    <a:pt x="1913890" y="1076563"/>
                  </a:lnTo>
                  <a:lnTo>
                    <a:pt x="0" y="1076563"/>
                  </a:lnTo>
                  <a:close/>
                </a:path>
              </a:pathLst>
            </a:custGeom>
            <a:solidFill>
              <a:srgbClr val="FFB8AE"/>
            </a:solidFill>
          </p:spPr>
        </p:sp>
      </p:grpSp>
      <p:pic>
        <p:nvPicPr>
          <p:cNvPr id="10" name="Picture 10"/>
          <p:cNvPicPr>
            <a:picLocks noChangeAspect="1"/>
          </p:cNvPicPr>
          <p:nvPr/>
        </p:nvPicPr>
        <p:blipFill>
          <a:blip r:embed="rId5"/>
          <a:srcRect b="3629"/>
          <a:stretch>
            <a:fillRect/>
          </a:stretch>
        </p:blipFill>
        <p:spPr>
          <a:xfrm>
            <a:off x="7483125" y="0"/>
            <a:ext cx="10804875" cy="5092037"/>
          </a:xfrm>
          <a:prstGeom prst="rect">
            <a:avLst/>
          </a:prstGeom>
        </p:spPr>
      </p:pic>
      <p:pic>
        <p:nvPicPr>
          <p:cNvPr id="11" name="Picture 11"/>
          <p:cNvPicPr>
            <a:picLocks noChangeAspect="1"/>
          </p:cNvPicPr>
          <p:nvPr/>
        </p:nvPicPr>
        <p:blipFill>
          <a:blip r:embed="rId6"/>
          <a:srcRect/>
          <a:stretch>
            <a:fillRect/>
          </a:stretch>
        </p:blipFill>
        <p:spPr>
          <a:xfrm>
            <a:off x="9383834" y="5092037"/>
            <a:ext cx="8904166" cy="5194963"/>
          </a:xfrm>
          <a:prstGeom prst="rect">
            <a:avLst/>
          </a:prstGeom>
        </p:spPr>
      </p:pic>
      <p:pic>
        <p:nvPicPr>
          <p:cNvPr id="12" name="Picture 12"/>
          <p:cNvPicPr>
            <a:picLocks noChangeAspect="1"/>
          </p:cNvPicPr>
          <p:nvPr/>
        </p:nvPicPr>
        <p:blipFill>
          <a:blip r:embed="rId7"/>
          <a:srcRect/>
          <a:stretch>
            <a:fillRect/>
          </a:stretch>
        </p:blipFill>
        <p:spPr>
          <a:xfrm rot="-316975">
            <a:off x="9768028" y="5608765"/>
            <a:ext cx="1072282" cy="1007945"/>
          </a:xfrm>
          <a:prstGeom prst="rect">
            <a:avLst/>
          </a:prstGeom>
        </p:spPr>
      </p:pic>
      <p:pic>
        <p:nvPicPr>
          <p:cNvPr id="13" name="Picture 13"/>
          <p:cNvPicPr>
            <a:picLocks noChangeAspect="1"/>
          </p:cNvPicPr>
          <p:nvPr/>
        </p:nvPicPr>
        <p:blipFill>
          <a:blip r:embed="rId3"/>
          <a:srcRect/>
          <a:stretch>
            <a:fillRect/>
          </a:stretch>
        </p:blipFill>
        <p:spPr>
          <a:xfrm rot="-6577642">
            <a:off x="8793152" y="9405946"/>
            <a:ext cx="823428" cy="808456"/>
          </a:xfrm>
          <a:prstGeom prst="rect">
            <a:avLst/>
          </a:prstGeom>
        </p:spPr>
      </p:pic>
      <p:grpSp>
        <p:nvGrpSpPr>
          <p:cNvPr id="14" name="Group 14"/>
          <p:cNvGrpSpPr/>
          <p:nvPr/>
        </p:nvGrpSpPr>
        <p:grpSpPr>
          <a:xfrm>
            <a:off x="623453" y="1340741"/>
            <a:ext cx="6859672" cy="3712789"/>
            <a:chOff x="0" y="0"/>
            <a:chExt cx="9146229" cy="4950386"/>
          </a:xfrm>
        </p:grpSpPr>
        <p:sp>
          <p:nvSpPr>
            <p:cNvPr id="15" name="TextBox 15"/>
            <p:cNvSpPr txBox="1"/>
            <p:nvPr/>
          </p:nvSpPr>
          <p:spPr>
            <a:xfrm>
              <a:off x="0" y="1683381"/>
              <a:ext cx="9146229" cy="3267005"/>
            </a:xfrm>
            <a:prstGeom prst="rect">
              <a:avLst/>
            </a:prstGeom>
          </p:spPr>
          <p:txBody>
            <a:bodyPr lIns="0" tIns="0" rIns="0" bIns="0" rtlCol="0" anchor="t">
              <a:spAutoFit/>
            </a:bodyPr>
            <a:lstStyle/>
            <a:p>
              <a:pPr>
                <a:lnSpc>
                  <a:spcPts val="3245"/>
                </a:lnSpc>
              </a:pPr>
              <a:r>
                <a:rPr lang="en-US" sz="2318">
                  <a:solidFill>
                    <a:srgbClr val="FFF9F9"/>
                  </a:solidFill>
                  <a:latin typeface="DM Sans"/>
                </a:rPr>
                <a:t>La información que captamos en los nervios de nuestro cuerpo se conectan a una red principal dentro de la columna vertebral.</a:t>
              </a:r>
            </a:p>
            <a:p>
              <a:pPr>
                <a:lnSpc>
                  <a:spcPts val="3245"/>
                </a:lnSpc>
              </a:pPr>
              <a:r>
                <a:rPr lang="en-US" sz="2318">
                  <a:solidFill>
                    <a:srgbClr val="FFF9F9"/>
                  </a:solidFill>
                  <a:latin typeface="DM Sans"/>
                </a:rPr>
                <a:t>Estas uniones funcionan a su vez como centros de integración para el acto reflejo.</a:t>
              </a:r>
            </a:p>
            <a:p>
              <a:pPr>
                <a:lnSpc>
                  <a:spcPts val="3245"/>
                </a:lnSpc>
                <a:spcBef>
                  <a:spcPct val="0"/>
                </a:spcBef>
              </a:pPr>
              <a:endParaRPr lang="en-US" sz="2318">
                <a:solidFill>
                  <a:srgbClr val="FFF9F9"/>
                </a:solidFill>
                <a:latin typeface="DM Sans"/>
              </a:endParaRPr>
            </a:p>
          </p:txBody>
        </p:sp>
        <p:sp>
          <p:nvSpPr>
            <p:cNvPr id="16" name="TextBox 16"/>
            <p:cNvSpPr txBox="1"/>
            <p:nvPr/>
          </p:nvSpPr>
          <p:spPr>
            <a:xfrm>
              <a:off x="0" y="0"/>
              <a:ext cx="9146229" cy="1142095"/>
            </a:xfrm>
            <a:prstGeom prst="rect">
              <a:avLst/>
            </a:prstGeom>
          </p:spPr>
          <p:txBody>
            <a:bodyPr lIns="0" tIns="0" rIns="0" bIns="0" rtlCol="0" anchor="t">
              <a:spAutoFit/>
            </a:bodyPr>
            <a:lstStyle/>
            <a:p>
              <a:pPr>
                <a:lnSpc>
                  <a:spcPts val="6743"/>
                </a:lnSpc>
              </a:pPr>
              <a:r>
                <a:rPr lang="en-US" sz="5619" spc="-112">
                  <a:solidFill>
                    <a:srgbClr val="FFF9F9"/>
                  </a:solidFill>
                  <a:latin typeface="DM Sans Bold"/>
                </a:rPr>
                <a:t>Médula espinal</a:t>
              </a:r>
            </a:p>
          </p:txBody>
        </p:sp>
      </p:grpSp>
      <p:sp>
        <p:nvSpPr>
          <p:cNvPr id="17" name="TextBox 17"/>
          <p:cNvSpPr txBox="1"/>
          <p:nvPr/>
        </p:nvSpPr>
        <p:spPr>
          <a:xfrm>
            <a:off x="7373925" y="7203903"/>
            <a:ext cx="2245210" cy="1358381"/>
          </a:xfrm>
          <a:prstGeom prst="rect">
            <a:avLst/>
          </a:prstGeom>
        </p:spPr>
        <p:txBody>
          <a:bodyPr lIns="0" tIns="0" rIns="0" bIns="0" rtlCol="0" anchor="t">
            <a:spAutoFit/>
          </a:bodyPr>
          <a:lstStyle/>
          <a:p>
            <a:pPr>
              <a:lnSpc>
                <a:spcPts val="5202"/>
              </a:lnSpc>
            </a:pPr>
            <a:r>
              <a:rPr lang="en-US" sz="5202" spc="-104">
                <a:solidFill>
                  <a:srgbClr val="FFB8AE"/>
                </a:solidFill>
                <a:latin typeface="DM Sans Bold"/>
              </a:rPr>
              <a:t>Acto reflejo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820</Words>
  <Application>Microsoft Office PowerPoint</Application>
  <PresentationFormat>Personalizado</PresentationFormat>
  <Paragraphs>79</Paragraphs>
  <Slides>18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DM Sans Bold</vt:lpstr>
      <vt:lpstr>Calibri</vt:lpstr>
      <vt:lpstr>DM Sans</vt:lpstr>
      <vt:lpstr>Adumu Regular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CM2 M4 U1</dc:title>
  <dc:creator>yiyonash</dc:creator>
  <cp:lastModifiedBy>yiyonash</cp:lastModifiedBy>
  <cp:revision>2</cp:revision>
  <dcterms:created xsi:type="dcterms:W3CDTF">2006-08-16T00:00:00Z</dcterms:created>
  <dcterms:modified xsi:type="dcterms:W3CDTF">2020-07-27T21:54:50Z</dcterms:modified>
  <dc:identifier>DAECL1TJ0Jc</dc:identifier>
</cp:coreProperties>
</file>